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124"/>
  </p:notesMasterIdLst>
  <p:handoutMasterIdLst>
    <p:handoutMasterId r:id="rId125"/>
  </p:handoutMasterIdLst>
  <p:sldIdLst>
    <p:sldId id="258" r:id="rId3"/>
    <p:sldId id="259" r:id="rId4"/>
    <p:sldId id="603" r:id="rId5"/>
    <p:sldId id="301" r:id="rId6"/>
    <p:sldId id="635" r:id="rId7"/>
    <p:sldId id="262" r:id="rId8"/>
    <p:sldId id="263" r:id="rId9"/>
    <p:sldId id="264" r:id="rId10"/>
    <p:sldId id="266" r:id="rId11"/>
    <p:sldId id="302" r:id="rId12"/>
    <p:sldId id="604" r:id="rId13"/>
    <p:sldId id="644" r:id="rId14"/>
    <p:sldId id="303" r:id="rId15"/>
    <p:sldId id="616" r:id="rId16"/>
    <p:sldId id="267" r:id="rId17"/>
    <p:sldId id="463" r:id="rId18"/>
    <p:sldId id="464" r:id="rId19"/>
    <p:sldId id="466" r:id="rId20"/>
    <p:sldId id="465" r:id="rId21"/>
    <p:sldId id="467" r:id="rId22"/>
    <p:sldId id="468" r:id="rId23"/>
    <p:sldId id="637" r:id="rId24"/>
    <p:sldId id="469" r:id="rId25"/>
    <p:sldId id="470" r:id="rId26"/>
    <p:sldId id="471" r:id="rId27"/>
    <p:sldId id="472" r:id="rId28"/>
    <p:sldId id="617" r:id="rId29"/>
    <p:sldId id="618" r:id="rId30"/>
    <p:sldId id="619" r:id="rId31"/>
    <p:sldId id="620" r:id="rId32"/>
    <p:sldId id="473" r:id="rId33"/>
    <p:sldId id="596" r:id="rId34"/>
    <p:sldId id="474" r:id="rId35"/>
    <p:sldId id="475" r:id="rId36"/>
    <p:sldId id="476" r:id="rId37"/>
    <p:sldId id="459" r:id="rId38"/>
    <p:sldId id="477" r:id="rId39"/>
    <p:sldId id="461" r:id="rId40"/>
    <p:sldId id="462" r:id="rId41"/>
    <p:sldId id="555" r:id="rId42"/>
    <p:sldId id="557" r:id="rId43"/>
    <p:sldId id="558" r:id="rId44"/>
    <p:sldId id="559" r:id="rId45"/>
    <p:sldId id="553" r:id="rId46"/>
    <p:sldId id="556" r:id="rId47"/>
    <p:sldId id="554" r:id="rId48"/>
    <p:sldId id="560" r:id="rId49"/>
    <p:sldId id="597" r:id="rId50"/>
    <p:sldId id="561" r:id="rId51"/>
    <p:sldId id="636" r:id="rId52"/>
    <p:sldId id="575" r:id="rId53"/>
    <p:sldId id="547" r:id="rId54"/>
    <p:sldId id="569" r:id="rId55"/>
    <p:sldId id="570" r:id="rId56"/>
    <p:sldId id="574" r:id="rId57"/>
    <p:sldId id="571" r:id="rId58"/>
    <p:sldId id="572" r:id="rId59"/>
    <p:sldId id="573" r:id="rId60"/>
    <p:sldId id="598" r:id="rId61"/>
    <p:sldId id="562" r:id="rId62"/>
    <p:sldId id="568" r:id="rId63"/>
    <p:sldId id="550" r:id="rId64"/>
    <p:sldId id="548" r:id="rId65"/>
    <p:sldId id="549" r:id="rId66"/>
    <p:sldId id="563" r:id="rId67"/>
    <p:sldId id="564" r:id="rId68"/>
    <p:sldId id="565" r:id="rId69"/>
    <p:sldId id="566" r:id="rId70"/>
    <p:sldId id="599" r:id="rId71"/>
    <p:sldId id="567" r:id="rId72"/>
    <p:sldId id="576" r:id="rId73"/>
    <p:sldId id="577" r:id="rId74"/>
    <p:sldId id="578" r:id="rId75"/>
    <p:sldId id="614" r:id="rId76"/>
    <p:sldId id="579" r:id="rId77"/>
    <p:sldId id="600" r:id="rId78"/>
    <p:sldId id="580" r:id="rId79"/>
    <p:sldId id="587" r:id="rId80"/>
    <p:sldId id="588" r:id="rId81"/>
    <p:sldId id="592" r:id="rId82"/>
    <p:sldId id="595" r:id="rId83"/>
    <p:sldId id="593" r:id="rId84"/>
    <p:sldId id="594" r:id="rId85"/>
    <p:sldId id="605" r:id="rId86"/>
    <p:sldId id="638" r:id="rId87"/>
    <p:sldId id="590" r:id="rId88"/>
    <p:sldId id="601" r:id="rId89"/>
    <p:sldId id="591" r:id="rId90"/>
    <p:sldId id="606" r:id="rId91"/>
    <p:sldId id="611" r:id="rId92"/>
    <p:sldId id="610" r:id="rId93"/>
    <p:sldId id="615" r:id="rId94"/>
    <p:sldId id="612" r:id="rId95"/>
    <p:sldId id="613" r:id="rId96"/>
    <p:sldId id="608" r:id="rId97"/>
    <p:sldId id="609" r:id="rId98"/>
    <p:sldId id="631" r:id="rId99"/>
    <p:sldId id="581" r:id="rId100"/>
    <p:sldId id="582" r:id="rId101"/>
    <p:sldId id="583" r:id="rId102"/>
    <p:sldId id="630" r:id="rId103"/>
    <p:sldId id="602" r:id="rId104"/>
    <p:sldId id="623" r:id="rId105"/>
    <p:sldId id="624" r:id="rId106"/>
    <p:sldId id="625" r:id="rId107"/>
    <p:sldId id="626" r:id="rId108"/>
    <p:sldId id="628" r:id="rId109"/>
    <p:sldId id="633" r:id="rId110"/>
    <p:sldId id="629" r:id="rId111"/>
    <p:sldId id="298" r:id="rId112"/>
    <p:sldId id="299" r:id="rId113"/>
    <p:sldId id="634" r:id="rId114"/>
    <p:sldId id="300" r:id="rId115"/>
    <p:sldId id="261" r:id="rId116"/>
    <p:sldId id="639" r:id="rId117"/>
    <p:sldId id="643" r:id="rId118"/>
    <p:sldId id="640" r:id="rId119"/>
    <p:sldId id="642" r:id="rId120"/>
    <p:sldId id="622" r:id="rId121"/>
    <p:sldId id="632" r:id="rId122"/>
    <p:sldId id="641" r:id="rId123"/>
  </p:sldIdLst>
  <p:sldSz cx="9144000" cy="5143500" type="screen16x9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5B26"/>
    <a:srgbClr val="0073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771" autoAdjust="0"/>
    <p:restoredTop sz="76294" autoAdjust="0"/>
  </p:normalViewPr>
  <p:slideViewPr>
    <p:cSldViewPr>
      <p:cViewPr varScale="1">
        <p:scale>
          <a:sx n="117" d="100"/>
          <a:sy n="117" d="100"/>
        </p:scale>
        <p:origin x="1377" y="4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50" d="100"/>
        <a:sy n="15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>
      <p:cViewPr varScale="1">
        <p:scale>
          <a:sx n="67" d="100"/>
          <a:sy n="67" d="100"/>
        </p:scale>
        <p:origin x="2454" y="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6" Type="http://schemas.openxmlformats.org/officeDocument/2006/relationships/slide" Target="slides/slide14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28" Type="http://schemas.openxmlformats.org/officeDocument/2006/relationships/theme" Target="theme/theme1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18" Type="http://schemas.openxmlformats.org/officeDocument/2006/relationships/slide" Target="slides/slide116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124" Type="http://schemas.openxmlformats.org/officeDocument/2006/relationships/notesMaster" Target="notesMasters/notesMaster1.xml"/><Relationship Id="rId129" Type="http://schemas.openxmlformats.org/officeDocument/2006/relationships/tableStyles" Target="tableStyles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119" Type="http://schemas.openxmlformats.org/officeDocument/2006/relationships/slide" Target="slides/slide117.xml"/><Relationship Id="rId44" Type="http://schemas.openxmlformats.org/officeDocument/2006/relationships/slide" Target="slides/slide42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slide" Target="slides/slide118.xml"/><Relationship Id="rId125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26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27" Type="http://schemas.openxmlformats.org/officeDocument/2006/relationships/viewProps" Target="viewProp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26" Type="http://schemas.openxmlformats.org/officeDocument/2006/relationships/slide" Target="slides/slide2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57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 b="1" dirty="0" smtClean="0"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US" dirty="0"/>
              <a:t>Live! 360 Orlando 2024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5626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94890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74D1145D-0C6A-427A-BFFB-BA49C7DEF5D3}" type="datetimeFigureOut">
              <a:rPr lang="en-US"/>
              <a:pPr>
                <a:defRPr/>
              </a:pPr>
              <a:t>11/21/2024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7BE5AA1C-3A4A-4E86-88DD-FDD0A0056FE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42828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72" charset="-128"/>
        <a:cs typeface="ＭＳ Ｐゴシック" pitchFamily="-72" charset="-128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72" charset="-128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72" charset="-128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72" charset="-128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72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38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dirty="0"/>
              <a:t>Open </a:t>
            </a:r>
            <a:r>
              <a:rPr lang="en-US" dirty="0" err="1"/>
              <a:t>AzureAdmin</a:t>
            </a:r>
            <a:r>
              <a:rPr lang="en-US" dirty="0"/>
              <a:t> app</a:t>
            </a:r>
          </a:p>
          <a:p>
            <a:pPr>
              <a:spcBef>
                <a:spcPct val="0"/>
              </a:spcBef>
            </a:pPr>
            <a:r>
              <a:rPr lang="en-US" dirty="0"/>
              <a:t>Start collecting GH usernames and emails</a:t>
            </a:r>
          </a:p>
          <a:p>
            <a:pPr>
              <a:spcBef>
                <a:spcPct val="0"/>
              </a:spcBef>
            </a:pPr>
            <a:r>
              <a:rPr lang="en-US" dirty="0"/>
              <a:t>Remember to add their Service Principal for Dev + Prod with Federated Credentials first and then run the </a:t>
            </a:r>
            <a:r>
              <a:rPr lang="en-US" dirty="0" err="1"/>
              <a:t>AzureAdmin</a:t>
            </a:r>
            <a:r>
              <a:rPr lang="en-US" dirty="0"/>
              <a:t> app</a:t>
            </a:r>
          </a:p>
          <a:p>
            <a:pPr>
              <a:spcBef>
                <a:spcPct val="0"/>
              </a:spcBef>
            </a:pPr>
            <a:r>
              <a:rPr lang="en-US" dirty="0"/>
              <a:t>Open </a:t>
            </a:r>
            <a:r>
              <a:rPr lang="en-US" dirty="0" err="1"/>
              <a:t>WorkshopDemo</a:t>
            </a:r>
            <a:endParaRPr lang="en-US" dirty="0"/>
          </a:p>
          <a:p>
            <a:pPr>
              <a:spcBef>
                <a:spcPct val="0"/>
              </a:spcBef>
            </a:pPr>
            <a:r>
              <a:rPr lang="en-US" dirty="0"/>
              <a:t>Leave email open that I sent to myself</a:t>
            </a:r>
          </a:p>
          <a:p>
            <a:pPr>
              <a:spcBef>
                <a:spcPct val="0"/>
              </a:spcBef>
            </a:pPr>
            <a:endParaRPr lang="en-US" dirty="0"/>
          </a:p>
          <a:p>
            <a:pPr>
              <a:spcBef>
                <a:spcPct val="0"/>
              </a:spcBef>
            </a:pPr>
            <a:r>
              <a:rPr lang="en-US" dirty="0"/>
              <a:t>Copy workshop-dotnet-azure-</a:t>
            </a:r>
            <a:r>
              <a:rPr lang="en-US" dirty="0" err="1"/>
              <a:t>github</a:t>
            </a:r>
            <a:r>
              <a:rPr lang="en-US" dirty="0"/>
              <a:t>-bicep and </a:t>
            </a:r>
            <a:r>
              <a:rPr lang="en-US" dirty="0" err="1"/>
              <a:t>sp</a:t>
            </a:r>
            <a:r>
              <a:rPr lang="en-US" dirty="0"/>
              <a:t>-workshop-</a:t>
            </a:r>
            <a:r>
              <a:rPr lang="en-US" dirty="0" err="1"/>
              <a:t>scottsauber</a:t>
            </a:r>
            <a:r>
              <a:rPr lang="en-US" dirty="0"/>
              <a:t>-dev to your clipboard</a:t>
            </a:r>
          </a:p>
        </p:txBody>
      </p:sp>
      <p:sp>
        <p:nvSpPr>
          <p:cNvPr id="1638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46988B0C-D0FA-4593-BF38-A7BA3E9A5D69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E5AA1C-3A4A-4E86-88DD-FDD0A0056FE6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3718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5141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6A5934-D48C-CDB3-9B5E-467F752A8A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B692905-25C8-7973-84FA-558369E85E7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6816829-303A-B7B7-F94A-37087AFA59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E5ED24-11EF-EC62-B3B5-14395F25837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5099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933076-5199-EA97-612E-2259FECBD2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CBA4106-1BCE-2AF1-FA8E-87DA108B260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B34D55C-17FE-7B88-77B2-2739E0166C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70D821-67DC-330D-B9C2-51AF99E6F7B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3914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DF0501-FED1-BA62-CAC5-C95E9FD9B2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0CF17B9-A225-8378-37B2-C949FBC54CB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C8C2FD4-E04F-31A8-B87F-8D7A595BB9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AFD93D-AF6F-955A-F336-A724C011E21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9343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BAA72D-6A50-D62F-C293-02BE676910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FA77B80-D8C9-B8B4-E4F5-33765449BA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C3C0572-2805-D9A9-63A1-459D5ADDA9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DB2DB0-138A-43A4-404B-0C4CF8D4CF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4096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1C8FCF-D50E-5A77-4FA0-F8DD8D6212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1391076-93C6-7B99-33A0-F578D021FC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A91B10C-0482-290A-7136-73640A7048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1DF96A-5281-70C7-0303-CA4C94DBADA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3392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8EDC86-99AE-CECE-A63B-ACEE07B201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6836F5-4D14-0BBD-94FE-4E59FFBBFD2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FC581C8-1FDF-9FF0-D796-6300FD64C5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5166BB-75BB-2271-E948-3AAA103C2BA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E5AA1C-3A4A-4E86-88DD-FDD0A0056FE6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1578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29D645-DD46-EA50-4022-C72549982D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9392668-8909-5F4F-0694-C305814DA4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34A5BBC-65EC-2CEB-1EAC-1FFD8129D1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020E27-0F04-F486-69CB-47C8FF4CF6D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06458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CDB822-BE3A-1D88-2E57-566E56C2FA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8843214-A8C2-D299-BB76-FCCEB192EB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9798310-A8BE-B52B-1D7F-1541A155B4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FE52A7-7D4F-A48A-9F73-CAABB184358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6592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E5AA1C-3A4A-4E86-88DD-FDD0A0056FE6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56002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E1463B-4AF5-0E5E-EC4B-1247D02B78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07BE768-C657-4162-1C35-B06BF5EA338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4A09AC7-3CF3-1108-2626-D41537063D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C0FBE5-8588-231D-586B-1536466044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18257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F9E826-77FA-83BC-84D8-AEC573E41B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0C0F8CB-9DEB-DDCC-73C7-6A1004D250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CF6DE82-2B66-A04A-126E-F7AB1BDF3F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BC947E-B3AE-45C8-BFC4-70A064034A8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43693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634A30-8052-A0A0-EBE9-976938D9A6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6C9E514-7467-BFF2-0777-02AE42DAF94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82E09C7-CDB5-4CF4-5655-4A4F0742F3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026856-51F5-2AF6-30BB-20388E5C52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40358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275746-1D68-B0BC-B4DC-798DC77601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9514E6E-BFED-C4E3-1A99-9EE8A1D39E2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30020B6-BACF-2D72-DD6D-1ED90AC054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630B8E-7D50-ADCE-7E66-89B28C7C103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17440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5B6360-526F-3C5B-F758-D2232886F2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A0399F7-FAE8-CEED-2D5F-5283C70871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DFF955D-6C96-58E4-0571-89F61F1A25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8F221F-983B-B76B-FBA9-F833B08B486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32319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04DC33-9800-F31A-2CEA-A4E7881054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53FC813-B018-1486-680A-C5C6691228D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CDB0790-E66F-5581-5753-5922439B92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None/>
            </a:pPr>
            <a:r>
              <a:rPr lang="en-US" b="0" i="0" dirty="0">
                <a:solidFill>
                  <a:srgbClr val="D1D2D3"/>
                </a:solidFill>
                <a:effectLst/>
                <a:latin typeface="Slack-Lato"/>
              </a:rPr>
              <a:t>- app service plan in relation to app services</a:t>
            </a:r>
          </a:p>
          <a:p>
            <a:pPr algn="l">
              <a:buFont typeface="Arial" panose="020B0604020202020204" pitchFamily="34" charset="0"/>
              <a:buNone/>
            </a:pPr>
            <a:r>
              <a:rPr lang="en-US" b="0" i="0" dirty="0">
                <a:solidFill>
                  <a:srgbClr val="D1D2D3"/>
                </a:solidFill>
                <a:effectLst/>
                <a:latin typeface="Slack-Lato"/>
              </a:rPr>
              <a:t>- PaaS nature and all that it handles (server patches, OS patches, Certs, custom domains, </a:t>
            </a:r>
            <a:r>
              <a:rPr lang="en-US" b="0" i="0" dirty="0" err="1">
                <a:solidFill>
                  <a:srgbClr val="D1D2D3"/>
                </a:solidFill>
                <a:effectLst/>
                <a:latin typeface="Slack-Lato"/>
              </a:rPr>
              <a:t>etc</a:t>
            </a:r>
            <a:r>
              <a:rPr lang="en-US" b="0" i="0" dirty="0">
                <a:solidFill>
                  <a:srgbClr val="D1D2D3"/>
                </a:solidFill>
                <a:effectLst/>
                <a:latin typeface="Slack-Lato"/>
              </a:rPr>
              <a:t>)</a:t>
            </a:r>
          </a:p>
          <a:p>
            <a:pPr algn="l">
              <a:buFont typeface="Arial" panose="020B0604020202020204" pitchFamily="34" charset="0"/>
              <a:buNone/>
            </a:pPr>
            <a:r>
              <a:rPr lang="en-US" b="0" i="0" dirty="0">
                <a:solidFill>
                  <a:srgbClr val="D1D2D3"/>
                </a:solidFill>
                <a:effectLst/>
                <a:latin typeface="Slack-Lato"/>
              </a:rPr>
              <a:t>- Env vars</a:t>
            </a:r>
          </a:p>
          <a:p>
            <a:pPr algn="l">
              <a:buFont typeface="Arial" panose="020B0604020202020204" pitchFamily="34" charset="0"/>
              <a:buNone/>
            </a:pPr>
            <a:r>
              <a:rPr lang="en-US" b="0" i="0" dirty="0">
                <a:solidFill>
                  <a:srgbClr val="D1D2D3"/>
                </a:solidFill>
                <a:effectLst/>
                <a:latin typeface="Slack-Lato"/>
              </a:rPr>
              <a:t>- what slots are</a:t>
            </a:r>
          </a:p>
          <a:p>
            <a:pPr algn="l">
              <a:buFont typeface="Arial" panose="020B0604020202020204" pitchFamily="34" charset="0"/>
              <a:buNone/>
            </a:pPr>
            <a:r>
              <a:rPr lang="en-US" b="0" i="0" dirty="0">
                <a:solidFill>
                  <a:srgbClr val="D1D2D3"/>
                </a:solidFill>
                <a:effectLst/>
                <a:latin typeface="Slack-Lato"/>
              </a:rPr>
              <a:t>- Kudu is a thing that exists and why it’s useful</a:t>
            </a:r>
          </a:p>
          <a:p>
            <a:pPr algn="l">
              <a:buFont typeface="Arial" panose="020B0604020202020204" pitchFamily="34" charset="0"/>
              <a:buNone/>
            </a:pPr>
            <a:r>
              <a:rPr lang="en-US" b="0" i="0" dirty="0">
                <a:solidFill>
                  <a:srgbClr val="D1D2D3"/>
                </a:solidFill>
                <a:effectLst/>
                <a:latin typeface="Slack-Lato"/>
              </a:rPr>
              <a:t>- Log stream for really bad stuff going down </a:t>
            </a:r>
            <a:r>
              <a:rPr lang="en-US" b="0" i="0" dirty="0" err="1">
                <a:solidFill>
                  <a:srgbClr val="D1D2D3"/>
                </a:solidFill>
                <a:effectLst/>
                <a:latin typeface="Slack-Lato"/>
              </a:rPr>
              <a:t>bc</a:t>
            </a:r>
            <a:r>
              <a:rPr lang="en-US" b="0" i="0" dirty="0">
                <a:solidFill>
                  <a:srgbClr val="D1D2D3"/>
                </a:solidFill>
                <a:effectLst/>
                <a:latin typeface="Slack-Lato"/>
              </a:rPr>
              <a:t> ideally you’re using AppInsights or Log Analytics</a:t>
            </a:r>
          </a:p>
          <a:p>
            <a:pPr algn="l">
              <a:buFont typeface="Arial" panose="020B0604020202020204" pitchFamily="34" charset="0"/>
              <a:buNone/>
            </a:pPr>
            <a:r>
              <a:rPr lang="en-US" b="0" i="0" dirty="0">
                <a:solidFill>
                  <a:srgbClr val="D1D2D3"/>
                </a:solidFill>
                <a:effectLst/>
                <a:latin typeface="Slack-Lato"/>
              </a:rPr>
              <a:t>- Export template</a:t>
            </a:r>
          </a:p>
          <a:p>
            <a:pPr marL="171450" indent="-171450" algn="l">
              <a:buFontTx/>
              <a:buChar char="-"/>
            </a:pPr>
            <a:r>
              <a:rPr lang="en-US" b="0" i="0" dirty="0">
                <a:solidFill>
                  <a:srgbClr val="D1D2D3"/>
                </a:solidFill>
                <a:effectLst/>
                <a:latin typeface="Slack-Lato"/>
              </a:rPr>
              <a:t>The app running at a URL</a:t>
            </a:r>
          </a:p>
          <a:p>
            <a:pPr marL="171450" indent="-171450" algn="l">
              <a:buFontTx/>
              <a:buChar char="-"/>
            </a:pPr>
            <a:r>
              <a:rPr lang="en-US" b="0" i="0" dirty="0">
                <a:solidFill>
                  <a:srgbClr val="D1D2D3"/>
                </a:solidFill>
                <a:effectLst/>
                <a:latin typeface="Slack-Lato"/>
              </a:rPr>
              <a:t>Click on it and go to /</a:t>
            </a:r>
            <a:r>
              <a:rPr lang="en-US" b="0" i="0" dirty="0" err="1">
                <a:solidFill>
                  <a:srgbClr val="D1D2D3"/>
                </a:solidFill>
                <a:effectLst/>
                <a:latin typeface="Slack-Lato"/>
              </a:rPr>
              <a:t>api</a:t>
            </a:r>
            <a:r>
              <a:rPr lang="en-US" b="0" i="0" dirty="0">
                <a:solidFill>
                  <a:srgbClr val="D1D2D3"/>
                </a:solidFill>
                <a:effectLst/>
                <a:latin typeface="Slack-Lato"/>
              </a:rPr>
              <a:t>/</a:t>
            </a:r>
            <a:r>
              <a:rPr lang="en-US" b="0" i="0" dirty="0" err="1">
                <a:solidFill>
                  <a:srgbClr val="D1D2D3"/>
                </a:solidFill>
                <a:effectLst/>
                <a:latin typeface="Slack-Lato"/>
              </a:rPr>
              <a:t>weatherforecast</a:t>
            </a:r>
            <a:r>
              <a:rPr lang="en-US" b="0" i="0" dirty="0">
                <a:solidFill>
                  <a:srgbClr val="D1D2D3"/>
                </a:solidFill>
                <a:effectLst/>
                <a:latin typeface="Slack-Lato"/>
              </a:rPr>
              <a:t> and /</a:t>
            </a:r>
            <a:r>
              <a:rPr lang="en-US" b="0" i="0" dirty="0" err="1">
                <a:solidFill>
                  <a:srgbClr val="D1D2D3"/>
                </a:solidFill>
                <a:effectLst/>
                <a:latin typeface="Slack-Lato"/>
              </a:rPr>
              <a:t>api</a:t>
            </a:r>
            <a:r>
              <a:rPr lang="en-US" b="0" i="0" dirty="0">
                <a:solidFill>
                  <a:srgbClr val="D1D2D3"/>
                </a:solidFill>
                <a:effectLst/>
                <a:latin typeface="Slack-Lato"/>
              </a:rPr>
              <a:t>/</a:t>
            </a:r>
            <a:r>
              <a:rPr lang="en-US" b="0" i="0" dirty="0" err="1">
                <a:solidFill>
                  <a:srgbClr val="D1D2D3"/>
                </a:solidFill>
                <a:effectLst/>
                <a:latin typeface="Slack-Lato"/>
              </a:rPr>
              <a:t>weatherforecast</a:t>
            </a:r>
            <a:r>
              <a:rPr lang="en-US" b="0" i="0" dirty="0">
                <a:solidFill>
                  <a:srgbClr val="D1D2D3"/>
                </a:solidFill>
                <a:effectLst/>
                <a:latin typeface="Slack-Lato"/>
              </a:rPr>
              <a:t>/slow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986B17-9F39-DCD4-5109-AD42799652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E5AA1C-3A4A-4E86-88DD-FDD0A0056FE6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03447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62E559-5623-1D69-B649-8E1EDA3B40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EB385B9-E9F2-A268-75B2-ECD5EE86CF7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532DEE3-9C0E-5025-2D27-074E6FD645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11D664-8597-C17B-54BA-C800D9CFDDA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E5AA1C-3A4A-4E86-88DD-FDD0A0056FE6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04529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B9A952-27E4-47B4-7977-10822A5590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0BC5C8B-4191-6CE9-EA32-CFE2B2ABBB4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7128BE0-DDFF-D851-1E3C-05CE998097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591829-290A-2351-37D3-CD966E2F535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61482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6A5CE5-6965-4722-A85B-A300615FD6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41E32DC-CA6A-EE4C-D4FC-E79A55BCBD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5545665-E9B5-B367-896F-0F409CF15D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3B408C-1DCC-77FE-BF41-E8F99333E5B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36816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6683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E5AA1C-3A4A-4E86-88DD-FDD0A0056FE6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261952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987498-6948-157B-9D35-78AFDA8C7D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DAC783-4D59-6666-53AC-05CD5D9BBF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BA182D5-1716-8F8E-111D-A2740E3ADC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741AAC-B209-0719-9825-9DE0387180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88475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44216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43048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we can reference resources from one another</a:t>
            </a:r>
          </a:p>
          <a:p>
            <a:endParaRPr lang="en-US" dirty="0"/>
          </a:p>
          <a:p>
            <a:r>
              <a:rPr lang="en-US" dirty="0"/>
              <a:t>This also tells Bicep – create the App Service Plan first before creating the App Service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25351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Problem with the previous example is those names are hardcoded right. But we probably want like a Dev + Prod name</a:t>
            </a:r>
          </a:p>
          <a:p>
            <a:endParaRPr lang="en-US" dirty="0"/>
          </a:p>
          <a:p>
            <a:r>
              <a:rPr lang="en-US" dirty="0"/>
              <a:t>But how do we create this name dynamically?</a:t>
            </a:r>
          </a:p>
          <a:p>
            <a:endParaRPr lang="en-US" dirty="0"/>
          </a:p>
          <a:p>
            <a:r>
              <a:rPr lang="en-US" dirty="0"/>
              <a:t>Enter Parameter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46271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can store all your Dev values together in a single file</a:t>
            </a:r>
          </a:p>
          <a:p>
            <a:endParaRPr lang="en-US" dirty="0"/>
          </a:p>
          <a:p>
            <a:r>
              <a:rPr lang="en-US" dirty="0"/>
              <a:t>The using tells it what parameters are required and even works with the @allowed value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01422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3065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50855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85891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4880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E5AA1C-3A4A-4E86-88DD-FDD0A0056FE6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856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BEEC22-200D-81F9-C7D4-248201BA78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E0E4B89-5ADF-1452-9A86-0E7096A95C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E03E412-AF81-C7E9-395F-DBCEB1753C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VS Code</a:t>
            </a:r>
          </a:p>
          <a:p>
            <a:r>
              <a:rPr lang="en-US" dirty="0"/>
              <a:t>Show the </a:t>
            </a:r>
            <a:r>
              <a:rPr lang="en-US" dirty="0" err="1"/>
              <a:t>bicepparam</a:t>
            </a:r>
            <a:r>
              <a:rPr lang="en-US" dirty="0"/>
              <a:t> files</a:t>
            </a:r>
          </a:p>
          <a:p>
            <a:r>
              <a:rPr lang="en-US" dirty="0"/>
              <a:t>Show referencing the code from one another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98E808-506F-F0F8-7FBE-2CBD4B97B5B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E5AA1C-3A4A-4E86-88DD-FDD0A0056FE6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03295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645021-5B1C-2CC0-A42A-F8D6F2D83F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0547DDF-952C-241A-E9E9-87DA72B1C8B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A8F9416-E40F-17AD-8B0C-4C12D8C5BD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22249E-D316-FA78-32DC-F97BBF32C1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E5AA1C-3A4A-4E86-88DD-FDD0A0056FE6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65995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AC5C49-9D8F-7D5D-2112-C135E4863E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5ABBA2C-983A-2FCC-CBA2-160789DEAC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840124A-9125-1110-8674-EEA681FAC4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C78ECE-4125-3DD2-02CF-5A86754A699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E5AA1C-3A4A-4E86-88DD-FDD0A0056FE6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44480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FBBCB9-5F1D-4172-335B-6094EC5D00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3550D5A-5900-41CC-F9FF-4AB6C24E73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F27A5C1-16C0-DC46-73FB-6E9F78F22A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D151F4-C322-2964-8AC8-202415BEFD7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E5AA1C-3A4A-4E86-88DD-FDD0A0056FE6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67050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5475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A77D80-9BB6-9283-1661-98A4FE9CD6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0C16DD8-53EF-8CDF-1471-165F0B17EA6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14F5254-28A4-0556-1C7C-8FA3B82465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683EA2-09D0-39B8-5449-2B6731CFBAC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95792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919AB9-0199-7097-E187-9D519B21F1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38E1515-AD43-9B1D-A85B-B568201F75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E6CB8CB-4249-B83B-69D2-7CAD4C2998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BD7D4D-8536-9864-5826-53CC4DFA9C8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68245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1238AA-E9C9-A372-3B42-861335343D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96C3EC6-3072-15E0-06AC-B38F3D0A2BA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48CDC2B-5A33-2A27-D1DE-A9DB416B30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AAC0AE-E3DC-7643-A1BE-C3124897304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86909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38BC30-7FB7-4234-A650-F66E261D65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FC5EA12-7695-F4A7-A066-1F78C0E1B9E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8024DB5-0D6B-A45D-5F13-65F085FB96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84B59C-7EA4-A6C3-B6A3-8C21D30C3FA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85456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742983-8394-F8BE-120C-A525DDFDF4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07A3499-931C-4837-1A5C-D96F5F765AD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52AD7AB-EBE8-B4B5-B66C-58A4E8016E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DA1411-032C-4146-26A4-7E571EA797B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6169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1F16A9-6802-0FBA-E58B-B9097A28C0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61FF4FC-AB9E-7CCF-9333-9B8332E7E26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01CAFE6-F0BE-D694-BF0A-DFF24F75B1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0ACE05-AF00-639B-289B-058B56C5329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E5AA1C-3A4A-4E86-88DD-FDD0A0056FE6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922122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0E5505-A57F-0BEF-1EC0-59D2120A5D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BB5330B-3640-40C0-383A-DE8956246F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2E573FB-A509-396F-192E-3C4FE99333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57304D-945F-22BC-30F8-051AFF842F2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65162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0BE97E-B741-879C-9F03-A757C91988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E468676-4518-B5B8-305D-D2650D4F0E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36871CB-0B27-DFB9-6C92-9824E59AAE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A42D45-05D2-094B-FBF4-EC5B327518F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E5AA1C-3A4A-4E86-88DD-FDD0A0056FE6}" type="slidenum">
              <a:rPr lang="en-US" smtClean="0"/>
              <a:pPr>
                <a:defRPr/>
              </a:pPr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96687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98B627-7C83-9068-11A5-90E8989AE3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33FCC9B-CA75-0544-1B99-507D4C0F5B0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CE6D171-4D93-154C-AEBF-5FB5BD5C12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2ED851-89EC-0D95-B9EA-1733DD66DC6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60438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4602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92726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66531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91713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50387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54164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5EA1F7-3DE4-D9C3-D7D4-4B2C51393A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6D48FD-162C-1F5C-EAC2-A697486BA1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C92F1A2-8157-FC5F-9204-39EDD69B00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3680E8-E4A3-7902-9240-67164C16A9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E5AA1C-3A4A-4E86-88DD-FDD0A0056FE6}" type="slidenum">
              <a:rPr lang="en-US" smtClean="0"/>
              <a:pPr>
                <a:defRPr/>
              </a:pPr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8299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9850C5-D5DA-B394-7CCA-EBFF748592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7F5456B-20B1-D322-1358-9B921E2B022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8BF813-5D55-E736-8CE4-FFC037AE78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2FC95C-204A-393D-B65C-9C4AE24B681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E5AA1C-3A4A-4E86-88DD-FDD0A0056FE6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9325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6CA40F-CDB5-114D-7EFF-CCE121710C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8AD73CE-7519-937D-1711-5D8B8DC668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A894F5B-67B6-6ABA-6750-4DDDE7D8DB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TODO: Environments, Block from CD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C7B15B-23D7-2A3A-CAF9-5DE19AADB21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E5AA1C-3A4A-4E86-88DD-FDD0A0056FE6}" type="slidenum">
              <a:rPr lang="en-US" smtClean="0"/>
              <a:pPr>
                <a:defRPr/>
              </a:pPr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40900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723AD0-B2B9-F4F8-39BC-5B506D7A37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1551B28-7F03-5B4F-279D-31445E6A9A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15076D6-6BC2-548E-64B6-2A84255A5B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3B5002-410C-4F91-7E93-95979C92D9B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E5AA1C-3A4A-4E86-88DD-FDD0A0056FE6}" type="slidenum">
              <a:rPr lang="en-US" smtClean="0"/>
              <a:pPr>
                <a:defRPr/>
              </a:pPr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26358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92D3F0-EC72-2981-E24A-364A8BA8E9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02507B2-9E0E-D531-A694-A5626A3E4A0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5300552-3793-E522-697F-4B9FB63B15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F50D3F-5FF9-5A26-CDEB-33F2B385A2B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500814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641043-1EE4-1E9F-E73A-F0DBF4C8BA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73E8D50-8B43-BF1E-A7C1-733E2F73B0D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70E1C33-9BC3-76E0-7035-F6BC4C2192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3ECF2D-7799-418F-75F6-D7868FAE4B5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38867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A014EB-DC81-CC31-E150-C3055D6C3A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711D0FE-C1CD-2E7F-A7A9-05DDBF88DB6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CB3140F-97DC-7FFB-00B9-FAD6C30214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622C98-14D0-699C-FFB1-4C11871A221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8422446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5BD882-6F77-4D03-AD47-5A7883AE82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6FA3EDC-51B1-F838-681A-78DDBC59B7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4DB5804-EB5D-7EFF-C705-8EE60BF75E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CE5779-32D9-1BC4-7D9D-F4EF1DB0CB8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509638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749C64-C3D0-86E2-A147-EE70A8F105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A60C9A2-7CA7-30E6-3054-036ADF7AE8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BD55C64-4177-E6CE-A178-5E622696DB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8C0CD9-FCD0-6CE0-A74F-4EFFE72F9D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E5AA1C-3A4A-4E86-88DD-FDD0A0056FE6}" type="slidenum">
              <a:rPr lang="en-US" smtClean="0"/>
              <a:pPr>
                <a:defRPr/>
              </a:pPr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668299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82704C-8589-D217-F334-6DC1E61141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B535E61-87BF-10D7-0635-7E21F7425A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66C364E-77E5-6537-D4DE-2716DCE92D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4397EC-E45D-4C2F-7DE2-1B2F23E2A24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E5AA1C-3A4A-4E86-88DD-FDD0A0056FE6}" type="slidenum">
              <a:rPr lang="en-US" smtClean="0"/>
              <a:pPr>
                <a:defRPr/>
              </a:pPr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585999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84B2C9-6268-4EAD-F4C5-E9B147C260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82D469A-FB3E-8D7C-53F7-7FB905AD9C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0D68196-04A8-7954-205C-B58175FC3C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674C2A-98D9-DFA8-F080-750E8DD8D1F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677289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159909-B669-5073-D7BF-ACDB11F9AB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ADE8C98-4EFF-7C0D-ABD7-DA55058F139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E6C5D13-D37D-57A5-50CC-312C37517F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C4C03A-B599-00F9-B24D-5016BCB4580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4526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2DC8CF-EC41-67BF-31E5-682B6FDA6F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C2166D2-D40A-6574-C3AB-0D86D65D04B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97818C2-4595-4780-2705-697A7E094F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ED6870-ADE9-AC17-16BC-CFB2216AAF2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E5AA1C-3A4A-4E86-88DD-FDD0A0056FE6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980549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D57248-F8AE-CEC0-3E8C-B736808E4A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717BA3E-858A-37C5-1DAA-51A6628E87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1A3A460-043F-8649-BD58-F05F0EBB9B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F85786-A698-598D-E4CB-3E257DE58A1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689762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128B2A-9F72-8CE5-C519-9242F8F89B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C493D90-B848-884A-6147-DB200BD5251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8D9172D-F4D0-1CD1-D2E8-FECFBD3F63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144BCF-6D89-67C0-32FD-7BC61271902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386087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BF1EC8-27C3-75B8-C4A0-6513BE61B3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AED0E77-DFE5-D02F-3907-9156693319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9E8C15D-F624-14DA-4391-2BCF7A5928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C6E874-9556-A51D-E53C-785BCC33977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0685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0D9642-23D2-F07A-FD87-D5BEE925F5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D2D0263-5EC8-F315-2D41-15C6B7C2C9A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ACEF992-3FD6-48ED-4E13-9BABEFF5F6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25B30C-1450-3243-16A1-4B092512B04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967106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ADAE83-5737-DCA8-A3C5-2B92FF1F0B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C7D00D1-3B6B-655C-D944-C8B0FF2C37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B4EB17A-30EF-65FF-AA2A-5947821DB6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0E9609-D4DC-B425-E943-6D153F28158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190636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B11A68-515D-FEF7-219C-DF7E6BE9B6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D8BEED3-FEE8-AA3C-0219-AF5C83E1EE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8EDEF0D-17F6-51B3-7DE6-3125127C22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0B5C0F-88E6-4880-C440-A14DC6658CE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E5AA1C-3A4A-4E86-88DD-FDD0A0056FE6}" type="slidenum">
              <a:rPr lang="en-US" smtClean="0"/>
              <a:pPr>
                <a:defRPr/>
              </a:pPr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025285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24F8E5-C1E8-86F5-35E1-9241B72E6F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5DEA35A-F5EA-B949-8C26-92321AC949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AE0EDCC-96DB-4E65-2274-E67888858D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A34A73-ADC2-07F6-BB87-47CB7D26D3A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E5AA1C-3A4A-4E86-88DD-FDD0A0056FE6}" type="slidenum">
              <a:rPr lang="en-US" smtClean="0"/>
              <a:pPr>
                <a:defRPr/>
              </a:pPr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386332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F18A33-1FE6-9FE6-4C6C-471E306C72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0CDEE89-8DB0-5B91-A5FA-448BC6DF2C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570736F-7C3F-CB1E-3170-748286190A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78B3A8-6EA6-5C51-152C-7D5EDA1DF4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E5AA1C-3A4A-4E86-88DD-FDD0A0056FE6}" type="slidenum">
              <a:rPr lang="en-US" smtClean="0"/>
              <a:pPr>
                <a:defRPr/>
              </a:pPr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973288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574BDE-7EC2-1CB9-0088-D81D9E2C9A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47AA551-2B0B-5158-B478-8AB327E7212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B6D6953-4527-AD17-8063-94A957B378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59A9F8-93F3-0071-9B8B-02052214FD1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78225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FA87E5-8CEF-809E-8708-D663FB2B94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AC061DF-0144-3882-4AC6-4B13492689B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3C05BBB-1F6F-53D4-25A4-6345D6BB0E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85729D-691C-B9EC-24AD-2C04727AF24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0521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CAF134-8337-2CAF-0689-A262CA022D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A46959D-6415-35DA-AC6E-8B09097E3EB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359DCFE-3409-2349-FC6C-AE743CB0B5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7DB292-2B50-D4C7-070B-61D484D5684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E5AA1C-3A4A-4E86-88DD-FDD0A0056FE6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811630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A67B37-A5D7-646B-9168-881A964310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53511D0-5951-8EBC-616C-1CFB60721F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69CD12C-2720-715F-3607-222ED750B8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2968E9-C10C-567A-CE2B-9CC94D1274E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642920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B3A9A1-0564-F0A7-E0E5-40B0717760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D82CD9C-CE23-6520-5972-125FECB417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3C66A2C-8DCE-3B92-253C-08AD82F83A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4C6585-B100-0AD4-1E91-13A165ACAB7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557718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0287A2-13F4-8E08-4233-FBC0E48FFC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69E2451-F09D-65A9-2E34-4C1090F2F8D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449ED6F-DDBB-0C0C-E289-90C10D3B06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</a:t>
            </a:r>
            <a:r>
              <a:rPr lang="en-US" dirty="0" err="1"/>
              <a:t>DefaultAzureCredential</a:t>
            </a:r>
            <a:r>
              <a:rPr lang="en-US" dirty="0"/>
              <a:t> – do a Stopwatch Start, Stopwatch Stop to illustrate </a:t>
            </a:r>
            <a:r>
              <a:rPr lang="en-US" dirty="0" err="1"/>
              <a:t>DefaultAzureCredential</a:t>
            </a:r>
            <a:r>
              <a:rPr lang="en-US" dirty="0"/>
              <a:t> with no settings and one with </a:t>
            </a:r>
            <a:r>
              <a:rPr lang="en-US" dirty="0" err="1"/>
              <a:t>DefaultAzureCredentials</a:t>
            </a:r>
            <a:r>
              <a:rPr lang="en-US" dirty="0"/>
              <a:t>(new </a:t>
            </a:r>
            <a:r>
              <a:rPr lang="en-US" dirty="0" err="1"/>
              <a:t>DefaultAzureCredentialOptions</a:t>
            </a:r>
            <a:r>
              <a:rPr lang="en-US" dirty="0"/>
              <a:t>{ Exclude // }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C519FC-7B42-B674-9BFB-ABFC5707458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232405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F460B8-FEE1-F9AA-33A5-B598200FC2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59F3745-53C6-E8EB-CA17-15DFD68886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281E612-15B0-8B7C-E3E7-DD870FEB43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82C0C0-4FF9-49B6-23F5-CF70515E07C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E5AA1C-3A4A-4E86-88DD-FDD0A0056FE6}" type="slidenum">
              <a:rPr lang="en-US" smtClean="0"/>
              <a:pPr>
                <a:defRPr/>
              </a:pPr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060876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27695D-148F-CC26-40AE-8ED0B709C0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D3D0FD7-6F85-3288-A2D4-2ECA7CB992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5BDAE20-F732-3D41-B0FA-25506E0260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C5450D-913C-FEBC-D2F5-CA5364882ED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E5AA1C-3A4A-4E86-88DD-FDD0A0056FE6}" type="slidenum">
              <a:rPr lang="en-US" smtClean="0"/>
              <a:pPr>
                <a:defRPr/>
              </a:pPr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130088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D84ACE-DB92-F4AD-AA99-B5BBEFA6E2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A888AF9-2B7F-1507-B5FC-042647B6DC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4CB3F5E-479D-20DD-380F-D0ECB20858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E4074F-C801-BCF2-FD86-36FC005C239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289692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456FB4-B624-E672-2623-D032B3151D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C7112BD-7BC1-54D8-47ED-EE404B552DC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14E6A98-C8DB-D273-D31C-B642B7BF88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490330-674D-8325-10EE-0C98AA69F6B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192057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C802AF-B932-4226-42EA-E1A46DDE7D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912FAD3-FE53-2963-E0F9-24D638D04E1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9934C30-27B5-132A-7B7A-8CCB6371A5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3E3FE4-06AF-1526-A675-2B589D42394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762120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E5AA1C-3A4A-4E86-88DD-FDD0A0056FE6}" type="slidenum">
              <a:rPr lang="en-US" smtClean="0"/>
              <a:pPr>
                <a:defRPr/>
              </a:pPr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726314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B7F670-DDB0-98AB-18E6-1A883A248C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3D06EE-FE60-FF09-500A-4CC03D8221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FD51988-1536-3A8D-3C01-D35BFBE2E2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E929F8-BB3A-6A77-1050-B72B8B4CD39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E5AA1C-3A4A-4E86-88DD-FDD0A0056FE6}" type="slidenum">
              <a:rPr lang="en-US" smtClean="0"/>
              <a:pPr>
                <a:defRPr/>
              </a:pPr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3534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711D32-2D23-FBBD-1076-0D2F1C59F8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D1E2CDD-1B7D-C50D-584B-A40767A5FF1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D88E381-F5C4-35F6-F3F8-4405BA2CBF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35093E-5F8E-868D-A3C1-107E84C7D5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E5AA1C-3A4A-4E86-88DD-FDD0A0056FE6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0429916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A6ADEE-8C42-3A3E-1EEC-74285BFBA8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0233F60-1451-7E03-1D82-AEC022F810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990CD6B-0AEE-2211-784E-3471410310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100B35-7C38-29AB-16C2-3EB5B698D6F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2633818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2378C7-B663-9B0C-9CF5-30B873E944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8F4787F-1732-F019-A02D-90DAEAD87F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D481D9A-112D-FDF1-20B4-2D39AF67D5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0BA210-6E10-0D59-B453-8E4BB9F8B95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393095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F4F084-9FC9-44FC-59DA-76F15318A4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ED82650-D35F-FFA0-4F3C-FE45E19A6E3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4DD5768-DA70-A375-BBF1-9F7E66A0C4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4DF3DB-7327-AB38-60A5-54C0652C527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167483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E5AA1C-3A4A-4E86-88DD-FDD0A0056FE6}" type="slidenum">
              <a:rPr lang="en-US" smtClean="0"/>
              <a:pPr>
                <a:defRPr/>
              </a:pPr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159056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E959D7-2F5D-CE07-F122-47849702D2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DCCB4EB-F0DF-6598-0453-90445ADE487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AB708E8-3731-E612-E87F-03F20F0F5B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Show </a:t>
            </a:r>
            <a:r>
              <a:rPr lang="en-US" dirty="0" err="1"/>
              <a:t>LogAnalytics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Query for </a:t>
            </a:r>
            <a:r>
              <a:rPr lang="en-US" dirty="0" err="1"/>
              <a:t>ApplicationTraces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Query on custom properties</a:t>
            </a:r>
          </a:p>
          <a:p>
            <a:pPr marL="171450" indent="-171450">
              <a:buFontTx/>
              <a:buChar char="-"/>
            </a:pPr>
            <a:r>
              <a:rPr lang="en-US" dirty="0"/>
              <a:t>Show Application Insights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09C7D8-E476-0244-DF6B-0E221A80624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E5AA1C-3A4A-4E86-88DD-FDD0A0056FE6}" type="slidenum">
              <a:rPr lang="en-US" smtClean="0"/>
              <a:pPr>
                <a:defRPr/>
              </a:pPr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829635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584B0D-C026-1E85-6788-DFF421CE4C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3CC2B92-4171-E743-6569-560BD0BA58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9A0629-99FA-B9B3-5B81-C35C22CAB9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2FC4E9-2661-9CEF-261E-2E0A7DF9EA3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E5AA1C-3A4A-4E86-88DD-FDD0A0056FE6}" type="slidenum">
              <a:rPr lang="en-US" smtClean="0"/>
              <a:pPr>
                <a:defRPr/>
              </a:pPr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673015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E5AA1C-3A4A-4E86-88DD-FDD0A0056FE6}" type="slidenum">
              <a:rPr lang="en-US" smtClean="0"/>
              <a:pPr>
                <a:defRPr/>
              </a:pPr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979402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E39CF9-EF03-EA41-0491-04FD46CC7A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55C5B4F-CB9E-DC98-E21C-EA01AF6FF2C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B614EF9-5519-5876-3D3C-51FD7414DD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D8E6DB-2DC8-2F27-02D4-4E3C2328172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E5AA1C-3A4A-4E86-88DD-FDD0A0056FE6}" type="slidenum">
              <a:rPr lang="en-US" smtClean="0"/>
              <a:pPr>
                <a:defRPr/>
              </a:pPr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580175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3507C5-A87B-CCBB-D153-16C766C1B9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7B34ACF-895A-2F4C-50B9-E58FE81C0F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DC134AA-4DC0-6B4A-5E55-35BB8035C4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02B732-0519-A045-7911-96EDBCCB68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E5AA1C-3A4A-4E86-88DD-FDD0A0056FE6}" type="slidenum">
              <a:rPr lang="en-US" smtClean="0"/>
              <a:pPr>
                <a:defRPr/>
              </a:pPr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9635580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821B4E-ECE9-202F-1DB9-DBE56FE286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F2FBBBC-6651-DCAB-D29F-3D2AC245A9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2F698F5-07A3-5DF9-BEED-B6A68A67EC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6CE3B7-90E4-B2B7-B6E8-6CF8EC61EFA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E5AA1C-3A4A-4E86-88DD-FDD0A0056FE6}" type="slidenum">
              <a:rPr lang="en-US" smtClean="0"/>
              <a:pPr>
                <a:defRPr/>
              </a:pPr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1439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Visual Studio Live! Redmond 20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1"/>
            <a:ext cx="7772400" cy="110251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63CDA3-A2DE-473C-A81C-F73D2A1BFF69}" type="datetimeFigureOut">
              <a:rPr lang="en-US"/>
              <a:pPr>
                <a:defRPr/>
              </a:pPr>
              <a:t>11/21/2024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ACF2FE-3FA7-4ABC-8D10-AB106564C9F6}" type="datetimeFigureOut">
              <a:rPr lang="en-US"/>
              <a:pPr>
                <a:defRPr/>
              </a:pPr>
              <a:t>11/21/2024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4782"/>
            <a:ext cx="2057400" cy="329088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4782"/>
            <a:ext cx="6019800" cy="329088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D803F9-FDAA-4AD8-AB1F-AC9EA3FA17D9}" type="datetimeFigureOut">
              <a:rPr lang="en-US"/>
              <a:pPr>
                <a:defRPr/>
              </a:pPr>
              <a:t>11/21/2024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Visual Studio Live! Redmond 20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1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63CDA3-A2DE-473C-A81C-F73D2A1BFF69}" type="datetimeFigureOut">
              <a:rPr lang="en-US" smtClean="0"/>
              <a:pPr>
                <a:defRPr/>
              </a:pPr>
              <a:t>11/21/2024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Visual Studio Live! Washington, D.C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173A4F-54E2-42AD-AEE7-525DC08E7D5E}" type="datetimeFigureOut">
              <a:rPr lang="en-US" smtClean="0"/>
              <a:pPr>
                <a:defRPr/>
              </a:pPr>
              <a:t>11/21/2024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7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14562E-E191-4140-8CA7-D81566904FD6}" type="datetimeFigureOut">
              <a:rPr lang="en-US" smtClean="0"/>
              <a:pPr>
                <a:defRPr/>
              </a:pPr>
              <a:t>11/21/2024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00114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0114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886AD8-D031-4E57-A880-97BEE7625BF5}" type="datetimeFigureOut">
              <a:rPr lang="en-US" smtClean="0"/>
              <a:pPr>
                <a:defRPr/>
              </a:pPr>
              <a:t>11/21/2024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80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0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0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146D33-8E80-4809-BCCA-EEFDCA7877C6}" type="datetimeFigureOut">
              <a:rPr lang="en-US" smtClean="0"/>
              <a:pPr>
                <a:defRPr/>
              </a:pPr>
              <a:t>11/21/2024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75E31E-3DDB-4319-BC51-F5022B7F3C8D}" type="datetimeFigureOut">
              <a:rPr lang="en-US" smtClean="0"/>
              <a:pPr>
                <a:defRPr/>
              </a:pPr>
              <a:t>11/21/2024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6638B8-B788-4682-A596-85CF4ED65A7B}" type="datetimeFigureOut">
              <a:rPr lang="en-US" smtClean="0"/>
              <a:pPr>
                <a:defRPr/>
              </a:pPr>
              <a:t>11/21/2024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5" y="204789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5" y="1076328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9C0D6F-86BC-4F0A-A9FD-A71A70874F57}" type="datetimeFigureOut">
              <a:rPr lang="en-US" smtClean="0"/>
              <a:pPr>
                <a:defRPr/>
              </a:pPr>
              <a:t>11/21/2024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Visual Studio Live! Washington, D.C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173A4F-54E2-42AD-AEE7-525DC08E7D5E}" type="datetimeFigureOut">
              <a:rPr lang="en-US"/>
              <a:pPr>
                <a:defRPr/>
              </a:pPr>
              <a:t>11/21/2024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5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62623F-4765-4759-9A73-D8655DC8D973}" type="datetimeFigureOut">
              <a:rPr lang="en-US" smtClean="0"/>
              <a:pPr>
                <a:defRPr/>
              </a:pPr>
              <a:t>11/21/2024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ACF2FE-3FA7-4ABC-8D10-AB106564C9F6}" type="datetimeFigureOut">
              <a:rPr lang="en-US" smtClean="0"/>
              <a:pPr>
                <a:defRPr/>
              </a:pPr>
              <a:t>11/21/2024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4782"/>
            <a:ext cx="2057400" cy="329088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4782"/>
            <a:ext cx="6019800" cy="329088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D803F9-FDAA-4AD8-AB1F-AC9EA3FA17D9}" type="datetimeFigureOut">
              <a:rPr lang="en-US" smtClean="0"/>
              <a:pPr>
                <a:defRPr/>
              </a:pPr>
              <a:t>11/21/2024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7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14562E-E191-4140-8CA7-D81566904FD6}" type="datetimeFigureOut">
              <a:rPr lang="en-US"/>
              <a:pPr>
                <a:defRPr/>
              </a:pPr>
              <a:t>11/21/2024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00114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0114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886AD8-D031-4E57-A880-97BEE7625BF5}" type="datetimeFigureOut">
              <a:rPr lang="en-US"/>
              <a:pPr>
                <a:defRPr/>
              </a:pPr>
              <a:t>11/21/2024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80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0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0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146D33-8E80-4809-BCCA-EEFDCA7877C6}" type="datetimeFigureOut">
              <a:rPr lang="en-US"/>
              <a:pPr>
                <a:defRPr/>
              </a:pPr>
              <a:t>11/21/2024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75E31E-3DDB-4319-BC51-F5022B7F3C8D}" type="datetimeFigureOut">
              <a:rPr lang="en-US"/>
              <a:pPr>
                <a:defRPr/>
              </a:pPr>
              <a:t>11/21/2024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6638B8-B788-4682-A596-85CF4ED65A7B}" type="datetimeFigureOut">
              <a:rPr lang="en-US"/>
              <a:pPr>
                <a:defRPr/>
              </a:pPr>
              <a:t>11/21/2024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5" y="204789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5" y="1076328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9C0D6F-86BC-4F0A-A9FD-A71A70874F57}" type="datetimeFigureOut">
              <a:rPr lang="en-US"/>
              <a:pPr>
                <a:defRPr/>
              </a:pPr>
              <a:t>11/21/2024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5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62623F-4765-4759-9A73-D8655DC8D973}" type="datetimeFigureOut">
              <a:rPr lang="en-US"/>
              <a:pPr>
                <a:defRPr/>
              </a:pPr>
              <a:t>11/21/2024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2.jp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05979"/>
            <a:ext cx="8229600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200151"/>
            <a:ext cx="8229600" cy="3394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AADEF755-0B60-4A3E-9C6A-4CADF1C89A5E}" type="datetimeFigureOut">
              <a:rPr lang="en-US"/>
              <a:pPr>
                <a:defRPr/>
              </a:pPr>
              <a:t>11/21/2024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59" r:id="rId2"/>
    <p:sldLayoutId id="2147483658" r:id="rId3"/>
    <p:sldLayoutId id="2147483657" r:id="rId4"/>
    <p:sldLayoutId id="2147483656" r:id="rId5"/>
    <p:sldLayoutId id="2147483655" r:id="rId6"/>
    <p:sldLayoutId id="2147483654" r:id="rId7"/>
    <p:sldLayoutId id="2147483653" r:id="rId8"/>
    <p:sldLayoutId id="2147483652" r:id="rId9"/>
    <p:sldLayoutId id="2147483651" r:id="rId10"/>
    <p:sldLayoutId id="2147483650" r:id="rId11"/>
  </p:sldLayoutIdLst>
  <p:txStyles>
    <p:titleStyle>
      <a:lvl1pPr algn="l" rtl="0" fontAlgn="base">
        <a:spcBef>
          <a:spcPct val="0"/>
        </a:spcBef>
        <a:spcAft>
          <a:spcPct val="0"/>
        </a:spcAft>
        <a:defRPr sz="4400" kern="1200">
          <a:solidFill>
            <a:srgbClr val="002060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1pPr>
      <a:lvl2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2pPr>
      <a:lvl3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3pPr>
      <a:lvl4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4pPr>
      <a:lvl5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chemeClr val="accent1"/>
        </a:buClr>
        <a:buFont typeface="Arial" pitchFamily="-72" charset="0"/>
        <a:buChar char="•"/>
        <a:defRPr sz="32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ＭＳ Ｐゴシック" pitchFamily="-72" charset="-128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chemeClr val="tx2"/>
        </a:buClr>
        <a:buFont typeface="Arial" pitchFamily="-72" charset="0"/>
        <a:buChar char="–"/>
        <a:defRPr sz="28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Arial" pitchFamily="-72" charset="0"/>
        <a:buChar char="•"/>
        <a:defRPr sz="24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Font typeface="Arial" pitchFamily="-72" charset="0"/>
        <a:buChar char="–"/>
        <a:defRPr sz="20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Font typeface="Arial" pitchFamily="-72" charset="0"/>
        <a:buChar char="»"/>
        <a:defRPr sz="20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05979"/>
            <a:ext cx="8229600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200151"/>
            <a:ext cx="8229600" cy="3394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AADEF755-0B60-4A3E-9C6A-4CADF1C89A5E}" type="datetimeFigureOut">
              <a:rPr lang="en-US" smtClean="0"/>
              <a:pPr>
                <a:defRPr/>
              </a:pPr>
              <a:t>11/21/2024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4400" kern="1200">
          <a:solidFill>
            <a:srgbClr val="002060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Arial" pitchFamily="-72" charset="0"/>
        <a:buChar char="•"/>
        <a:defRPr sz="32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ＭＳ Ｐゴシック" pitchFamily="-72" charset="-128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Font typeface="Arial" pitchFamily="-72" charset="0"/>
        <a:buChar char="–"/>
        <a:defRPr sz="28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Arial" pitchFamily="-72" charset="0"/>
        <a:buChar char="•"/>
        <a:defRPr sz="24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Arial" pitchFamily="-72" charset="0"/>
        <a:buChar char="–"/>
        <a:defRPr sz="20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Font typeface="Arial" pitchFamily="-72" charset="0"/>
        <a:buChar char="»"/>
        <a:defRPr sz="20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azure/cloud-adoption-framework/ready/azure-best-practices/resource-abbreviations#compute-and-web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3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3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3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3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3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3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3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3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2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cottsauber/workshop-dotnet-azure-github-bicep" TargetMode="External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2.png"/><Relationship Id="rId4" Type="http://schemas.openxmlformats.org/officeDocument/2006/relationships/image" Target="../media/image4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dora.dev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cottsauber/workshop-dotnet-azure-github-bicep" TargetMode="External"/><Relationship Id="rId1" Type="http://schemas.openxmlformats.org/officeDocument/2006/relationships/slideLayout" Target="../slideLayouts/slideLayout13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3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3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3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3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hyperlink" Target="https://raw.githubusercontent.com/azure-samples/bicep-github-actions/refs/heads/main/.github/workflows/bicep-whatif-deploy.yml" TargetMode="External"/><Relationship Id="rId1" Type="http://schemas.openxmlformats.org/officeDocument/2006/relationships/slideLayout" Target="../slideLayouts/slideLayout13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dora.dev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3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cottsauber/workshop-dotnet-azure-github-bicep" TargetMode="Externa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sv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sv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azure/templates/microsoft.web/sites?pivots=deployment-language-bicep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cottsauber/workshop-dotnet-azure-github-bicep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4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5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3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3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3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cottsauber/workshop-dotnet-azure-github-bicep" TargetMode="External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9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3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3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cottsauber/workshop-dotnet-azure-github-bicep" TargetMode="External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3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3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3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3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3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3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3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cottsauber/workshop-dotnet-azure-github-bicep" TargetMode="External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0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3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3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3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3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3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3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3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1" y="1131590"/>
            <a:ext cx="9144000" cy="1872208"/>
          </a:xfrm>
          <a:prstGeom prst="rect">
            <a:avLst/>
          </a:prstGeom>
          <a:noFill/>
          <a:ln>
            <a:noFill/>
          </a:ln>
          <a:effectLst/>
        </p:spPr>
        <p:txBody>
          <a:bodyPr lIns="90379" tIns="44448" rIns="90379" bIns="44448" anchor="b">
            <a:prstTxWarp prst="textNoShape">
              <a:avLst/>
            </a:prstTxWarp>
          </a:bodyPr>
          <a:lstStyle/>
          <a:p>
            <a:pPr algn="ctr" defTabSz="896938" eaLnBrk="0" hangingPunct="0"/>
            <a:r>
              <a:rPr lang="en-US" sz="4000" b="1" dirty="0">
                <a:solidFill>
                  <a:schemeClr val="bg1"/>
                </a:solidFill>
                <a:latin typeface="Arial Bold" pitchFamily="-72" charset="0"/>
              </a:rPr>
              <a:t>Building and Deploying a .NET 9 App Using Azure, Bicep, and GitHub Actions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4661897" y="2931790"/>
            <a:ext cx="3987800" cy="1368152"/>
          </a:xfrm>
          <a:prstGeom prst="rect">
            <a:avLst/>
          </a:prstGeom>
          <a:noFill/>
          <a:ln>
            <a:noFill/>
          </a:ln>
          <a:effectLst/>
        </p:spPr>
        <p:txBody>
          <a:bodyPr lIns="85923" tIns="42962" rIns="85923" bIns="42962">
            <a:prstTxWarp prst="textNoShape">
              <a:avLst/>
            </a:prstTxWarp>
          </a:bodyPr>
          <a:lstStyle/>
          <a:p>
            <a:pPr algn="r"/>
            <a:r>
              <a:rPr lang="en-US" sz="2800" b="1" dirty="0">
                <a:solidFill>
                  <a:srgbClr val="FFC000"/>
                </a:solidFill>
              </a:rPr>
              <a:t>Scott Sauber</a:t>
            </a:r>
          </a:p>
          <a:p>
            <a:pPr algn="r"/>
            <a:r>
              <a:rPr lang="en-US" sz="2400" b="1" dirty="0">
                <a:solidFill>
                  <a:srgbClr val="FFC000"/>
                </a:solidFill>
              </a:rPr>
              <a:t>Director of Engineering </a:t>
            </a:r>
          </a:p>
          <a:p>
            <a:pPr algn="r"/>
            <a:r>
              <a:rPr lang="en-US" sz="2400" b="1" dirty="0">
                <a:solidFill>
                  <a:srgbClr val="FFC000"/>
                </a:solidFill>
              </a:rPr>
              <a:t>Lean </a:t>
            </a:r>
            <a:r>
              <a:rPr lang="en-US" sz="2400" b="1" dirty="0" err="1">
                <a:solidFill>
                  <a:srgbClr val="FFC000"/>
                </a:solidFill>
              </a:rPr>
              <a:t>TECHniques</a:t>
            </a:r>
            <a:endParaRPr lang="en-US" sz="2400" b="1" dirty="0">
              <a:solidFill>
                <a:srgbClr val="FFC000"/>
              </a:solidFill>
            </a:endParaRPr>
          </a:p>
          <a:p>
            <a:endParaRPr lang="en-US" b="1" dirty="0">
              <a:solidFill>
                <a:srgbClr val="C00000"/>
              </a:solidFill>
            </a:endParaRPr>
          </a:p>
          <a:p>
            <a:endParaRPr lang="en-US" sz="1400" dirty="0">
              <a:solidFill>
                <a:srgbClr val="C00000"/>
              </a:solidFill>
              <a:latin typeface="Times New Roman" pitchFamily="-72" charset="0"/>
            </a:endParaRPr>
          </a:p>
        </p:txBody>
      </p:sp>
      <p:sp>
        <p:nvSpPr>
          <p:cNvPr id="15364" name="Text Box 7"/>
          <p:cNvSpPr txBox="1">
            <a:spLocks noChangeArrowheads="1"/>
          </p:cNvSpPr>
          <p:nvPr/>
        </p:nvSpPr>
        <p:spPr bwMode="auto">
          <a:xfrm>
            <a:off x="6304960" y="4085659"/>
            <a:ext cx="2344737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r"/>
            <a:r>
              <a:rPr lang="en-US" sz="2000" dirty="0">
                <a:solidFill>
                  <a:srgbClr val="FFC000"/>
                </a:solidFill>
                <a:ea typeface="Arial" pitchFamily="-72" charset="0"/>
                <a:cs typeface="Arial" pitchFamily="-72" charset="0"/>
              </a:rPr>
              <a:t>Level: Introductory</a:t>
            </a:r>
          </a:p>
          <a:p>
            <a:pPr algn="r"/>
            <a:endParaRPr lang="en-US" sz="1600" b="1" dirty="0">
              <a:ea typeface="Arial" pitchFamily="-72" charset="0"/>
              <a:cs typeface="Arial" pitchFamily="-72" charset="0"/>
            </a:endParaRPr>
          </a:p>
        </p:txBody>
      </p:sp>
    </p:spTree>
  </p:cSld>
  <p:clrMapOvr>
    <a:masterClrMapping/>
  </p:clrMapOvr>
  <p:transition spd="slow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5FCC98-0C55-9B82-065D-C771E7748E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>
            <a:extLst>
              <a:ext uri="{FF2B5EF4-FFF2-40B4-BE49-F238E27FC236}">
                <a16:creationId xmlns:a16="http://schemas.microsoft.com/office/drawing/2014/main" id="{58AAF3D1-93DA-3C6C-52C4-72CED0C0E0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686800" cy="85725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Features of what we’re building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64AAF4-D1EC-3DD3-FF39-61D87537A2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31590"/>
            <a:ext cx="8686800" cy="4248472"/>
          </a:xfrm>
        </p:spPr>
        <p:txBody>
          <a:bodyPr>
            <a:normAutofit/>
          </a:bodyPr>
          <a:lstStyle/>
          <a:p>
            <a:r>
              <a:rPr lang="en-US" sz="2200" dirty="0"/>
              <a:t>Zero Downtime Deployments</a:t>
            </a:r>
          </a:p>
          <a:p>
            <a:r>
              <a:rPr lang="en-US" sz="2200" dirty="0"/>
              <a:t>Infrastructure managed by code, not clicking in the Azure Portal</a:t>
            </a:r>
          </a:p>
          <a:p>
            <a:r>
              <a:rPr lang="en-US" sz="2200" dirty="0"/>
              <a:t>Automated Build and Deploys</a:t>
            </a:r>
          </a:p>
          <a:p>
            <a:r>
              <a:rPr lang="en-US" sz="2200" dirty="0">
                <a:hlinkClick r:id="rId3"/>
              </a:rPr>
              <a:t>Follows Azure Naming Standards</a:t>
            </a:r>
            <a:endParaRPr lang="en-US" sz="2200" dirty="0"/>
          </a:p>
          <a:p>
            <a:r>
              <a:rPr lang="en-US" sz="2200" dirty="0"/>
              <a:t>Versioning your app so you know what’s deployed</a:t>
            </a:r>
          </a:p>
          <a:p>
            <a:r>
              <a:rPr lang="en-US" sz="2200" dirty="0"/>
              <a:t>Health Checks</a:t>
            </a:r>
          </a:p>
          <a:p>
            <a:r>
              <a:rPr lang="en-US" sz="2200" dirty="0"/>
              <a:t>Secrets in Key Vault, not Source Control</a:t>
            </a:r>
          </a:p>
          <a:p>
            <a:r>
              <a:rPr lang="en-US" sz="2200" dirty="0"/>
              <a:t>Observability using Application Insights</a:t>
            </a:r>
          </a:p>
        </p:txBody>
      </p:sp>
    </p:spTree>
    <p:extLst>
      <p:ext uri="{BB962C8B-B14F-4D97-AF65-F5344CB8AC3E}">
        <p14:creationId xmlns:p14="http://schemas.microsoft.com/office/powerpoint/2010/main" val="3083352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7D6EEC-76D1-1193-4F2B-AA4204E02A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Log Analytics tutorial - Azure Monitor | Microsoft Learn">
            <a:extLst>
              <a:ext uri="{FF2B5EF4-FFF2-40B4-BE49-F238E27FC236}">
                <a16:creationId xmlns:a16="http://schemas.microsoft.com/office/drawing/2014/main" id="{FD878621-059A-497C-0CD2-B119C4A01C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300" y="0"/>
            <a:ext cx="73914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059146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BC1784-7743-3EB7-314A-ED13123BAD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Analyze data using Log Analytics Simple mode (Preview) - Azure Monitor |  Microsoft Learn">
            <a:extLst>
              <a:ext uri="{FF2B5EF4-FFF2-40B4-BE49-F238E27FC236}">
                <a16:creationId xmlns:a16="http://schemas.microsoft.com/office/drawing/2014/main" id="{2128CF26-D09C-96F1-280E-4D5E4F9D1F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843558"/>
            <a:ext cx="8604448" cy="3277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51674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1BA30C-9B11-7815-065D-487DC1FAD5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51513E9-0156-F1D7-E056-F3EEAB14103F}"/>
              </a:ext>
            </a:extLst>
          </p:cNvPr>
          <p:cNvSpPr/>
          <p:nvPr/>
        </p:nvSpPr>
        <p:spPr>
          <a:xfrm>
            <a:off x="0" y="0"/>
            <a:ext cx="9323514" cy="5236046"/>
          </a:xfrm>
          <a:prstGeom prst="rect">
            <a:avLst/>
          </a:prstGeom>
          <a:solidFill>
            <a:schemeClr val="tx1">
              <a:lumMod val="65000"/>
              <a:lumOff val="35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410" name="Title 1">
            <a:extLst>
              <a:ext uri="{FF2B5EF4-FFF2-40B4-BE49-F238E27FC236}">
                <a16:creationId xmlns:a16="http://schemas.microsoft.com/office/drawing/2014/main" id="{6A2B4A95-A7B5-5837-7B05-42AB53B09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9143999" cy="5143500"/>
          </a:xfrm>
        </p:spPr>
        <p:txBody>
          <a:bodyPr/>
          <a:lstStyle/>
          <a:p>
            <a:pPr algn="ctr"/>
            <a:r>
              <a:rPr lang="en-US" sz="7000" dirty="0">
                <a:solidFill>
                  <a:schemeClr val="bg1"/>
                </a:solidFill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66666425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024BC2-B35F-3A4A-3396-BE19DEC583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F2266CC-535D-D841-9B93-A7FC6DED9024}"/>
              </a:ext>
            </a:extLst>
          </p:cNvPr>
          <p:cNvSpPr/>
          <p:nvPr/>
        </p:nvSpPr>
        <p:spPr>
          <a:xfrm>
            <a:off x="800" y="-26986"/>
            <a:ext cx="9148122" cy="5170486"/>
          </a:xfrm>
          <a:prstGeom prst="rect">
            <a:avLst/>
          </a:prstGeom>
          <a:solidFill>
            <a:schemeClr val="tx1">
              <a:lumMod val="65000"/>
              <a:lumOff val="35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410" name="Title 1">
            <a:extLst>
              <a:ext uri="{FF2B5EF4-FFF2-40B4-BE49-F238E27FC236}">
                <a16:creationId xmlns:a16="http://schemas.microsoft.com/office/drawing/2014/main" id="{712C3949-7BB0-17FE-2611-44472E7544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5143500"/>
          </a:xfrm>
        </p:spPr>
        <p:txBody>
          <a:bodyPr/>
          <a:lstStyle/>
          <a:p>
            <a:pPr algn="ctr"/>
            <a:r>
              <a:rPr lang="en-US" sz="7000" dirty="0">
                <a:solidFill>
                  <a:schemeClr val="bg1"/>
                </a:solidFill>
              </a:rPr>
              <a:t>Azure App Insights</a:t>
            </a:r>
          </a:p>
        </p:txBody>
      </p:sp>
      <p:pic>
        <p:nvPicPr>
          <p:cNvPr id="2050" name="Picture 2" descr="Application Insights | Microsoft Azure Color">
            <a:extLst>
              <a:ext uri="{FF2B5EF4-FFF2-40B4-BE49-F238E27FC236}">
                <a16:creationId xmlns:a16="http://schemas.microsoft.com/office/drawing/2014/main" id="{45996532-9223-5524-1B10-0FCD4D3F9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6" y="3363838"/>
            <a:ext cx="1572766" cy="1572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023119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5D3874-16AB-6961-50EF-380946E7AB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C994B-9ABF-E231-7101-864B243CC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What is Application Insights?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C1E6A0-6860-9EA0-26ED-E077870006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562377"/>
          </a:xfrm>
        </p:spPr>
        <p:txBody>
          <a:bodyPr>
            <a:normAutofit/>
          </a:bodyPr>
          <a:lstStyle/>
          <a:p>
            <a:r>
              <a:rPr lang="en-US" dirty="0"/>
              <a:t>Part of Azure Monitor</a:t>
            </a:r>
          </a:p>
          <a:p>
            <a:r>
              <a:rPr lang="en-US" dirty="0"/>
              <a:t>Metrics</a:t>
            </a:r>
          </a:p>
          <a:p>
            <a:r>
              <a:rPr lang="en-US" dirty="0"/>
              <a:t>Traces</a:t>
            </a:r>
          </a:p>
          <a:p>
            <a:r>
              <a:rPr lang="en-US" dirty="0"/>
              <a:t>Application Maps</a:t>
            </a:r>
          </a:p>
          <a:p>
            <a:r>
              <a:rPr lang="en-US" dirty="0"/>
              <a:t>Diagnose Performance Issues</a:t>
            </a:r>
          </a:p>
        </p:txBody>
      </p:sp>
    </p:spTree>
    <p:extLst>
      <p:ext uri="{BB962C8B-B14F-4D97-AF65-F5344CB8AC3E}">
        <p14:creationId xmlns:p14="http://schemas.microsoft.com/office/powerpoint/2010/main" val="3520913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DA3521-C1F9-578E-C4C8-9C5D53A5CF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A screenshot of the Azure Monitor Application Insights user interface displaying an application map.">
            <a:extLst>
              <a:ext uri="{FF2B5EF4-FFF2-40B4-BE49-F238E27FC236}">
                <a16:creationId xmlns:a16="http://schemas.microsoft.com/office/drawing/2014/main" id="{036F76A6-BA7A-9AA0-7206-CC57D63319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686" y="191942"/>
            <a:ext cx="6892627" cy="4759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377401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F6DB1F-3DD5-FE2A-078E-4EA7CE7053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Transaction Search and Diagnostics - Azure Monitor | Microsoft Learn">
            <a:extLst>
              <a:ext uri="{FF2B5EF4-FFF2-40B4-BE49-F238E27FC236}">
                <a16:creationId xmlns:a16="http://schemas.microsoft.com/office/drawing/2014/main" id="{9E62BBD7-05A3-6713-4A73-9E9E5CF323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638"/>
            <a:ext cx="9144000" cy="5100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9368149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647722-CA97-B5EC-1D9F-561BBAC9D3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CBD5A42-A919-1BED-55D1-B304C1652FB7}"/>
              </a:ext>
            </a:extLst>
          </p:cNvPr>
          <p:cNvSpPr/>
          <p:nvPr/>
        </p:nvSpPr>
        <p:spPr>
          <a:xfrm>
            <a:off x="0" y="0"/>
            <a:ext cx="9323514" cy="5236046"/>
          </a:xfrm>
          <a:prstGeom prst="rect">
            <a:avLst/>
          </a:prstGeom>
          <a:solidFill>
            <a:schemeClr val="tx1">
              <a:lumMod val="65000"/>
              <a:lumOff val="35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410" name="Title 1">
            <a:extLst>
              <a:ext uri="{FF2B5EF4-FFF2-40B4-BE49-F238E27FC236}">
                <a16:creationId xmlns:a16="http://schemas.microsoft.com/office/drawing/2014/main" id="{F5D1DF52-1E76-95E0-F4AD-D4A033A4BA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9143999" cy="5143500"/>
          </a:xfrm>
        </p:spPr>
        <p:txBody>
          <a:bodyPr/>
          <a:lstStyle/>
          <a:p>
            <a:pPr algn="ctr"/>
            <a:r>
              <a:rPr lang="en-US" sz="7000" dirty="0">
                <a:solidFill>
                  <a:schemeClr val="bg1"/>
                </a:solidFill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56985885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966297-7F8E-2E25-62FB-A165002E98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CAAF0A6-A940-3BC5-48B3-C2B1CEAB676D}"/>
              </a:ext>
            </a:extLst>
          </p:cNvPr>
          <p:cNvSpPr/>
          <p:nvPr/>
        </p:nvSpPr>
        <p:spPr>
          <a:xfrm>
            <a:off x="0" y="0"/>
            <a:ext cx="9323514" cy="5236046"/>
          </a:xfrm>
          <a:prstGeom prst="rect">
            <a:avLst/>
          </a:prstGeom>
          <a:solidFill>
            <a:schemeClr val="tx1">
              <a:lumMod val="65000"/>
              <a:lumOff val="35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410" name="Title 1">
            <a:extLst>
              <a:ext uri="{FF2B5EF4-FFF2-40B4-BE49-F238E27FC236}">
                <a16:creationId xmlns:a16="http://schemas.microsoft.com/office/drawing/2014/main" id="{9FCC78FF-EC1C-10AA-AE37-F7FB00FD3A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9143999" cy="5143500"/>
          </a:xfrm>
        </p:spPr>
        <p:txBody>
          <a:bodyPr/>
          <a:lstStyle/>
          <a:p>
            <a:pPr algn="ctr"/>
            <a:r>
              <a:rPr lang="en-US" sz="7000" dirty="0">
                <a:solidFill>
                  <a:schemeClr val="bg1"/>
                </a:solidFill>
              </a:rPr>
              <a:t>Live Demo</a:t>
            </a:r>
          </a:p>
        </p:txBody>
      </p:sp>
      <p:pic>
        <p:nvPicPr>
          <p:cNvPr id="2" name="Picture 2" descr="Application Insights | Microsoft Azure Color">
            <a:extLst>
              <a:ext uri="{FF2B5EF4-FFF2-40B4-BE49-F238E27FC236}">
                <a16:creationId xmlns:a16="http://schemas.microsoft.com/office/drawing/2014/main" id="{B21E00FC-4D8F-4400-0A01-B6CFF02996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6" y="3363838"/>
            <a:ext cx="1572766" cy="1572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OMS Log Analytics | Microsoft Azure Mono">
            <a:extLst>
              <a:ext uri="{FF2B5EF4-FFF2-40B4-BE49-F238E27FC236}">
                <a16:creationId xmlns:a16="http://schemas.microsoft.com/office/drawing/2014/main" id="{335AB132-F372-BB30-E9F1-70774B1F1E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1660" y="3363838"/>
            <a:ext cx="1752786" cy="1752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895482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8A168D-009D-78C2-43CE-6311A5F36C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A879DE9-363B-7A6E-CBAA-9E5F1EFE5110}"/>
              </a:ext>
            </a:extLst>
          </p:cNvPr>
          <p:cNvSpPr/>
          <p:nvPr/>
        </p:nvSpPr>
        <p:spPr>
          <a:xfrm>
            <a:off x="800" y="-26986"/>
            <a:ext cx="9148122" cy="5170486"/>
          </a:xfrm>
          <a:prstGeom prst="rect">
            <a:avLst/>
          </a:prstGeom>
          <a:solidFill>
            <a:schemeClr val="tx1">
              <a:lumMod val="65000"/>
              <a:lumOff val="35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410" name="Title 1">
            <a:extLst>
              <a:ext uri="{FF2B5EF4-FFF2-40B4-BE49-F238E27FC236}">
                <a16:creationId xmlns:a16="http://schemas.microsoft.com/office/drawing/2014/main" id="{A316177F-CD83-7DFF-943E-985744B41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5143500"/>
          </a:xfrm>
        </p:spPr>
        <p:txBody>
          <a:bodyPr/>
          <a:lstStyle/>
          <a:p>
            <a:pPr algn="ctr"/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Bold" pitchFamily="-72" charset="0"/>
                <a:ea typeface="ＭＳ Ｐゴシック" pitchFamily="-72" charset="-128"/>
              </a:rPr>
              <a:t>Hands On for 30 minutes</a:t>
            </a:r>
            <a:b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Bold" pitchFamily="-72" charset="0"/>
                <a:ea typeface="ＭＳ Ｐゴシック" pitchFamily="-72" charset="-128"/>
              </a:rPr>
            </a:b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Bold" pitchFamily="-72" charset="0"/>
                <a:ea typeface="ＭＳ Ｐゴシック" pitchFamily="-72" charset="-128"/>
              </a:rPr>
              <a:t>Module 13:</a:t>
            </a: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Bold" pitchFamily="-72" charset="0"/>
                <a:ea typeface="ＭＳ Ｐゴシック" pitchFamily="-72" charset="-128"/>
              </a:rPr>
            </a:b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Bold" pitchFamily="-72" charset="0"/>
                <a:ea typeface="ＭＳ Ｐゴシック" pitchFamily="-72" charset="-128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https://github.com/scottsauber/workshop-dotnet-azure-github-bicep</a:t>
            </a:r>
            <a:endParaRPr lang="en-US" sz="7000" dirty="0">
              <a:solidFill>
                <a:schemeClr val="bg1"/>
              </a:solidFill>
            </a:endParaRPr>
          </a:p>
        </p:txBody>
      </p:sp>
      <p:pic>
        <p:nvPicPr>
          <p:cNvPr id="2" name="Picture 2" descr="Application Insights | Microsoft Azure Color">
            <a:extLst>
              <a:ext uri="{FF2B5EF4-FFF2-40B4-BE49-F238E27FC236}">
                <a16:creationId xmlns:a16="http://schemas.microsoft.com/office/drawing/2014/main" id="{9126604C-FE6F-05DB-85FD-1CF6C7E066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6" y="3363838"/>
            <a:ext cx="1572766" cy="1572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OMS Log Analytics | Microsoft Azure Mono">
            <a:extLst>
              <a:ext uri="{FF2B5EF4-FFF2-40B4-BE49-F238E27FC236}">
                <a16:creationId xmlns:a16="http://schemas.microsoft.com/office/drawing/2014/main" id="{FC1FF95B-C305-5644-A918-8508181070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1660" y="3363838"/>
            <a:ext cx="1752786" cy="1752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73125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26F330-752A-DEE4-6EEC-9068D6F1B1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>
            <a:extLst>
              <a:ext uri="{FF2B5EF4-FFF2-40B4-BE49-F238E27FC236}">
                <a16:creationId xmlns:a16="http://schemas.microsoft.com/office/drawing/2014/main" id="{37E37F71-9E89-4F63-308A-6CD1C24F0C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686800" cy="85725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Why is this important?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3BE35D-2CCE-BBFC-E083-BD9A2ED23D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31590"/>
            <a:ext cx="8229600" cy="4248472"/>
          </a:xfrm>
        </p:spPr>
        <p:txBody>
          <a:bodyPr>
            <a:normAutofit/>
          </a:bodyPr>
          <a:lstStyle/>
          <a:p>
            <a:r>
              <a:rPr lang="en-US" sz="2200" dirty="0">
                <a:hlinkClick r:id="rId3"/>
              </a:rPr>
              <a:t>https://dora.dev/</a:t>
            </a:r>
            <a:r>
              <a:rPr lang="en-US" sz="2200" dirty="0"/>
              <a:t> </a:t>
            </a:r>
          </a:p>
          <a:p>
            <a:r>
              <a:rPr lang="en-US" sz="2200" dirty="0"/>
              <a:t>DORA</a:t>
            </a:r>
          </a:p>
          <a:p>
            <a:r>
              <a:rPr lang="en-US" sz="2200" dirty="0"/>
              <a:t>Continuous Delivery, Deployment Automation, Flexible Infrastructure, Continuous Integration, Version Control, Monitoring/Observability are all listed as </a:t>
            </a:r>
            <a:r>
              <a:rPr lang="en-US" sz="2200" dirty="0">
                <a:hlinkClick r:id="rId3"/>
              </a:rPr>
              <a:t>6 of the 18 capabilities</a:t>
            </a:r>
            <a:r>
              <a:rPr lang="en-US" sz="2200" dirty="0"/>
              <a:t> listed for high performing teams.</a:t>
            </a:r>
          </a:p>
          <a:p>
            <a:r>
              <a:rPr lang="en-US" sz="2200" dirty="0"/>
              <a:t>We will touch on all of these today</a:t>
            </a:r>
          </a:p>
        </p:txBody>
      </p:sp>
    </p:spTree>
    <p:extLst>
      <p:ext uri="{BB962C8B-B14F-4D97-AF65-F5344CB8AC3E}">
        <p14:creationId xmlns:p14="http://schemas.microsoft.com/office/powerpoint/2010/main" val="2421759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AD6754-EAA4-F086-429B-3A10FA14E7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>
            <a:extLst>
              <a:ext uri="{FF2B5EF4-FFF2-40B4-BE49-F238E27FC236}">
                <a16:creationId xmlns:a16="http://schemas.microsoft.com/office/drawing/2014/main" id="{5E338B7D-DBA3-C793-4FA5-2EA7C9D681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9155360" cy="857250"/>
          </a:xfrm>
        </p:spPr>
        <p:txBody>
          <a:bodyPr/>
          <a:lstStyle/>
          <a:p>
            <a:r>
              <a:rPr lang="en-US" sz="4200" dirty="0">
                <a:solidFill>
                  <a:schemeClr val="tx1"/>
                </a:solidFill>
              </a:rPr>
              <a:t>Takeaways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69DE0F-36AA-F57A-A907-7E454D56FE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31590"/>
            <a:ext cx="8435280" cy="3888432"/>
          </a:xfrm>
        </p:spPr>
        <p:txBody>
          <a:bodyPr>
            <a:normAutofit/>
          </a:bodyPr>
          <a:lstStyle/>
          <a:p>
            <a:r>
              <a:rPr lang="en-US" sz="2600" dirty="0"/>
              <a:t>How to leverage Azure</a:t>
            </a:r>
          </a:p>
          <a:p>
            <a:r>
              <a:rPr lang="en-US" sz="2600" dirty="0"/>
              <a:t>How to integrate Azure with .NET</a:t>
            </a:r>
          </a:p>
          <a:p>
            <a:r>
              <a:rPr lang="en-US" sz="2600" dirty="0"/>
              <a:t>Why IAC is useful and how Bicep works</a:t>
            </a:r>
          </a:p>
          <a:p>
            <a:r>
              <a:rPr lang="en-US" sz="2600" dirty="0"/>
              <a:t>How GitHub Actions fits into CI/CD Pipelines</a:t>
            </a:r>
          </a:p>
          <a:p>
            <a:r>
              <a:rPr lang="en-US" sz="2600" dirty="0"/>
              <a:t>Some takeaway tips and tricks, even if you had prior experience with some of this</a:t>
            </a:r>
          </a:p>
        </p:txBody>
      </p:sp>
    </p:spTree>
    <p:extLst>
      <p:ext uri="{BB962C8B-B14F-4D97-AF65-F5344CB8AC3E}">
        <p14:creationId xmlns:p14="http://schemas.microsoft.com/office/powerpoint/2010/main" val="3277178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1CF9FB-72DC-A5E4-02BE-20C166CC5A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>
            <a:extLst>
              <a:ext uri="{FF2B5EF4-FFF2-40B4-BE49-F238E27FC236}">
                <a16:creationId xmlns:a16="http://schemas.microsoft.com/office/drawing/2014/main" id="{F89DD304-30E9-BD4C-9E2C-E495383C04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9155360" cy="857250"/>
          </a:xfrm>
        </p:spPr>
        <p:txBody>
          <a:bodyPr/>
          <a:lstStyle/>
          <a:p>
            <a:r>
              <a:rPr lang="en-US" sz="4200" dirty="0">
                <a:solidFill>
                  <a:schemeClr val="tx1"/>
                </a:solidFill>
              </a:rPr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F83EB1-C4E5-85A0-5B18-93108817EC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31590"/>
            <a:ext cx="8435280" cy="3888432"/>
          </a:xfrm>
        </p:spPr>
        <p:txBody>
          <a:bodyPr>
            <a:normAutofit/>
          </a:bodyPr>
          <a:lstStyle/>
          <a:p>
            <a:r>
              <a:rPr lang="en-US" sz="2600" dirty="0"/>
              <a:t>This slide deck</a:t>
            </a:r>
          </a:p>
          <a:p>
            <a:r>
              <a:rPr lang="en-US" sz="2600" dirty="0">
                <a:hlinkClick r:id="rId2"/>
              </a:rPr>
              <a:t>https://github.com/scottsauber/workshop-dotnet-azure-github-bicep</a:t>
            </a:r>
            <a:endParaRPr lang="en-US" sz="2600" dirty="0"/>
          </a:p>
          <a:p>
            <a:pPr lvl="1"/>
            <a:r>
              <a:rPr lang="en-US" sz="2200" dirty="0"/>
              <a:t>“final” branch has the final state of things</a:t>
            </a:r>
          </a:p>
        </p:txBody>
      </p:sp>
    </p:spTree>
    <p:extLst>
      <p:ext uri="{BB962C8B-B14F-4D97-AF65-F5344CB8AC3E}">
        <p14:creationId xmlns:p14="http://schemas.microsoft.com/office/powerpoint/2010/main" val="3032448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596D9B-4DE8-9149-B277-52A12A871B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>
            <a:extLst>
              <a:ext uri="{FF2B5EF4-FFF2-40B4-BE49-F238E27FC236}">
                <a16:creationId xmlns:a16="http://schemas.microsoft.com/office/drawing/2014/main" id="{FAA37BB0-23C8-DFCB-E72F-BF8B14B753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9155360" cy="857250"/>
          </a:xfrm>
        </p:spPr>
        <p:txBody>
          <a:bodyPr/>
          <a:lstStyle/>
          <a:p>
            <a:r>
              <a:rPr lang="en-US" sz="4200" dirty="0">
                <a:solidFill>
                  <a:schemeClr val="tx1"/>
                </a:solidFill>
              </a:rPr>
              <a:t>Live360 things to know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05B829-9423-695A-57C7-C18344ECFF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31590"/>
            <a:ext cx="8435280" cy="3888432"/>
          </a:xfrm>
        </p:spPr>
        <p:txBody>
          <a:bodyPr>
            <a:normAutofit/>
          </a:bodyPr>
          <a:lstStyle/>
          <a:p>
            <a:r>
              <a:rPr lang="en-US" sz="2600" dirty="0"/>
              <a:t>5:45 – 6:15 – Live360! First Timers Guide with Phil </a:t>
            </a:r>
            <a:r>
              <a:rPr lang="en-US" sz="2600" dirty="0" err="1"/>
              <a:t>Japiske</a:t>
            </a:r>
            <a:r>
              <a:rPr lang="en-US" sz="2600" dirty="0"/>
              <a:t> in </a:t>
            </a:r>
          </a:p>
          <a:p>
            <a:r>
              <a:rPr lang="en-US" sz="2600" dirty="0"/>
              <a:t>6:30 – 8:00 – Mix + Mingle Upstairs Patio </a:t>
            </a:r>
            <a:r>
              <a:rPr lang="en-US" sz="2600" dirty="0" err="1"/>
              <a:t>HardRock</a:t>
            </a:r>
            <a:r>
              <a:rPr lang="en-US" sz="2600" dirty="0"/>
              <a:t> Café City Walk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133476087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6EF70A-AE84-FE48-00D2-1D9488EE8E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3D4FF88-F3CB-FEEF-AD55-5BA98876CC41}"/>
              </a:ext>
            </a:extLst>
          </p:cNvPr>
          <p:cNvSpPr/>
          <p:nvPr/>
        </p:nvSpPr>
        <p:spPr>
          <a:xfrm>
            <a:off x="0" y="0"/>
            <a:ext cx="9323514" cy="5236046"/>
          </a:xfrm>
          <a:prstGeom prst="rect">
            <a:avLst/>
          </a:prstGeom>
          <a:solidFill>
            <a:schemeClr val="tx1">
              <a:lumMod val="65000"/>
              <a:lumOff val="35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410" name="Title 1">
            <a:extLst>
              <a:ext uri="{FF2B5EF4-FFF2-40B4-BE49-F238E27FC236}">
                <a16:creationId xmlns:a16="http://schemas.microsoft.com/office/drawing/2014/main" id="{F9828CFB-EA70-2BD8-2901-0CC49421A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347614"/>
            <a:ext cx="9323514" cy="3795886"/>
          </a:xfrm>
        </p:spPr>
        <p:txBody>
          <a:bodyPr/>
          <a:lstStyle/>
          <a:p>
            <a:pPr algn="ctr"/>
            <a:r>
              <a:rPr lang="en-US" sz="7000" dirty="0">
                <a:solidFill>
                  <a:schemeClr val="bg1"/>
                </a:solidFill>
              </a:rPr>
              <a:t>Any other Questions?</a:t>
            </a:r>
            <a:br>
              <a:rPr lang="en-US" sz="7000" dirty="0">
                <a:solidFill>
                  <a:schemeClr val="bg1"/>
                </a:solidFill>
              </a:rPr>
            </a:br>
            <a:br>
              <a:rPr lang="en-US" sz="2400" dirty="0">
                <a:solidFill>
                  <a:schemeClr val="bg1"/>
                </a:solidFill>
              </a:rPr>
            </a:br>
            <a:br>
              <a:rPr lang="en-US" sz="2400" dirty="0">
                <a:solidFill>
                  <a:schemeClr val="bg1"/>
                </a:solidFill>
              </a:rPr>
            </a:br>
            <a:r>
              <a:rPr lang="en-US" sz="1800" dirty="0">
                <a:solidFill>
                  <a:schemeClr val="bg1"/>
                </a:solidFill>
              </a:rPr>
              <a:t>ssauber@leantechniques.com</a:t>
            </a:r>
            <a:br>
              <a:rPr lang="en-US" sz="1800" dirty="0">
                <a:solidFill>
                  <a:schemeClr val="bg1"/>
                </a:solidFill>
              </a:rPr>
            </a:br>
            <a:r>
              <a:rPr lang="en-US" sz="1800" dirty="0">
                <a:solidFill>
                  <a:schemeClr val="bg1"/>
                </a:solidFill>
              </a:rPr>
              <a:t>@scottsauber on Twitter</a:t>
            </a:r>
            <a:br>
              <a:rPr lang="en-US" sz="1800" dirty="0">
                <a:solidFill>
                  <a:schemeClr val="bg1"/>
                </a:solidFill>
              </a:rPr>
            </a:br>
            <a:r>
              <a:rPr lang="en-US" sz="1800" dirty="0">
                <a:solidFill>
                  <a:schemeClr val="bg1"/>
                </a:solidFill>
              </a:rPr>
              <a:t>@scottsauber.com on Bluesky</a:t>
            </a:r>
          </a:p>
        </p:txBody>
      </p:sp>
    </p:spTree>
    <p:extLst>
      <p:ext uri="{BB962C8B-B14F-4D97-AF65-F5344CB8AC3E}">
        <p14:creationId xmlns:p14="http://schemas.microsoft.com/office/powerpoint/2010/main" val="3646142678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31590"/>
            <a:ext cx="8229600" cy="3394472"/>
          </a:xfrm>
        </p:spPr>
        <p:txBody>
          <a:bodyPr>
            <a:normAutofit fontScale="92500" lnSpcReduction="10000"/>
          </a:bodyPr>
          <a:lstStyle/>
          <a:p>
            <a:r>
              <a:rPr lang="en-US" sz="2800" dirty="0"/>
              <a:t>Your feedback is very important to us</a:t>
            </a:r>
          </a:p>
          <a:p>
            <a:r>
              <a:rPr lang="en-US" sz="2800" dirty="0"/>
              <a:t>Please take a moment to complete the session survey found in the mobile app</a:t>
            </a:r>
          </a:p>
          <a:p>
            <a:r>
              <a:rPr lang="en-US" sz="2800" dirty="0"/>
              <a:t>Use the QR code or search for “Converge360 Events” in your app store</a:t>
            </a:r>
          </a:p>
          <a:p>
            <a:r>
              <a:rPr lang="en-US" sz="2800" dirty="0"/>
              <a:t>Find this session on the Agenda tab</a:t>
            </a:r>
          </a:p>
          <a:p>
            <a:r>
              <a:rPr lang="en-US" sz="2800" dirty="0"/>
              <a:t>Click “Session Evaluation”</a:t>
            </a:r>
          </a:p>
          <a:p>
            <a:r>
              <a:rPr lang="en-US" sz="2800" dirty="0"/>
              <a:t>Thank you! </a:t>
            </a:r>
          </a:p>
          <a:p>
            <a:endParaRPr lang="en-US" sz="3000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Session Survey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04985" y="2852732"/>
            <a:ext cx="1427276" cy="142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698217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A9DAEB-20FD-1345-F496-302A4E8D92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90F041E-E10D-B536-3024-98F448B48357}"/>
              </a:ext>
            </a:extLst>
          </p:cNvPr>
          <p:cNvSpPr/>
          <p:nvPr/>
        </p:nvSpPr>
        <p:spPr>
          <a:xfrm>
            <a:off x="0" y="0"/>
            <a:ext cx="9323514" cy="5236046"/>
          </a:xfrm>
          <a:prstGeom prst="rect">
            <a:avLst/>
          </a:prstGeom>
          <a:solidFill>
            <a:schemeClr val="tx1">
              <a:lumMod val="65000"/>
              <a:lumOff val="35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410" name="Title 1">
            <a:extLst>
              <a:ext uri="{FF2B5EF4-FFF2-40B4-BE49-F238E27FC236}">
                <a16:creationId xmlns:a16="http://schemas.microsoft.com/office/drawing/2014/main" id="{49E26E0A-CB44-D9F1-940C-BD8A6FA2EA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9323514" cy="5143500"/>
          </a:xfrm>
        </p:spPr>
        <p:txBody>
          <a:bodyPr/>
          <a:lstStyle/>
          <a:p>
            <a:pPr algn="ctr"/>
            <a:r>
              <a:rPr lang="en-US" sz="7000" dirty="0">
                <a:solidFill>
                  <a:schemeClr val="bg1"/>
                </a:solidFill>
              </a:rPr>
              <a:t>THANK YOU!</a:t>
            </a: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2934501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929117-BC8F-4C93-2FF8-58835DB167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EDE6148-2E5D-CD8A-F67C-B50A1C400F61}"/>
              </a:ext>
            </a:extLst>
          </p:cNvPr>
          <p:cNvSpPr/>
          <p:nvPr/>
        </p:nvSpPr>
        <p:spPr>
          <a:xfrm>
            <a:off x="0" y="0"/>
            <a:ext cx="9323514" cy="5236046"/>
          </a:xfrm>
          <a:prstGeom prst="rect">
            <a:avLst/>
          </a:prstGeom>
          <a:solidFill>
            <a:schemeClr val="tx1">
              <a:lumMod val="65000"/>
              <a:lumOff val="35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410" name="Title 1">
            <a:extLst>
              <a:ext uri="{FF2B5EF4-FFF2-40B4-BE49-F238E27FC236}">
                <a16:creationId xmlns:a16="http://schemas.microsoft.com/office/drawing/2014/main" id="{0CD8205C-EBAD-08E5-7E2B-EFFDDB957E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9323514" cy="5143500"/>
          </a:xfrm>
        </p:spPr>
        <p:txBody>
          <a:bodyPr/>
          <a:lstStyle/>
          <a:p>
            <a:pPr algn="ctr"/>
            <a:r>
              <a:rPr lang="en-US" sz="7000" dirty="0">
                <a:solidFill>
                  <a:schemeClr val="bg1"/>
                </a:solidFill>
              </a:rPr>
              <a:t>If we have time…</a:t>
            </a: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8920385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F0CDAF-2FB7-7BBA-E993-256654C1BD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>
            <a:extLst>
              <a:ext uri="{FF2B5EF4-FFF2-40B4-BE49-F238E27FC236}">
                <a16:creationId xmlns:a16="http://schemas.microsoft.com/office/drawing/2014/main" id="{9AED0DF3-9606-3464-63C6-036F222165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9155360" cy="857250"/>
          </a:xfrm>
        </p:spPr>
        <p:txBody>
          <a:bodyPr/>
          <a:lstStyle/>
          <a:p>
            <a:r>
              <a:rPr lang="en-US" sz="4200" dirty="0">
                <a:solidFill>
                  <a:schemeClr val="tx1"/>
                </a:solidFill>
              </a:rPr>
              <a:t>Bonus: GitHub Environments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B222CD-F26D-88B9-6B31-B01A7AAC00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31590"/>
            <a:ext cx="8435280" cy="3888432"/>
          </a:xfrm>
        </p:spPr>
        <p:txBody>
          <a:bodyPr>
            <a:normAutofit/>
          </a:bodyPr>
          <a:lstStyle/>
          <a:p>
            <a:r>
              <a:rPr lang="en-US" sz="2600" dirty="0"/>
              <a:t>GitHub natively has the concept of Environments</a:t>
            </a:r>
          </a:p>
          <a:p>
            <a:r>
              <a:rPr lang="en-US" sz="2600" dirty="0"/>
              <a:t>These environments can have secrets</a:t>
            </a:r>
          </a:p>
          <a:p>
            <a:r>
              <a:rPr lang="en-US" sz="2600" dirty="0"/>
              <a:t>You can also set up Protection Rules on environments</a:t>
            </a:r>
          </a:p>
          <a:p>
            <a:r>
              <a:rPr lang="en-US" sz="2600" dirty="0"/>
              <a:t>Let’s refactor our code to use Environments!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55832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8EE252-9FDE-E9AB-A0F2-AB163D692F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>
            <a:extLst>
              <a:ext uri="{FF2B5EF4-FFF2-40B4-BE49-F238E27FC236}">
                <a16:creationId xmlns:a16="http://schemas.microsoft.com/office/drawing/2014/main" id="{FE6D6135-74EF-C11E-019D-F14BFBC3E1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9155360" cy="857250"/>
          </a:xfrm>
        </p:spPr>
        <p:txBody>
          <a:bodyPr/>
          <a:lstStyle/>
          <a:p>
            <a:r>
              <a:rPr lang="en-US" sz="4200" dirty="0">
                <a:solidFill>
                  <a:schemeClr val="tx1"/>
                </a:solidFill>
              </a:rPr>
              <a:t>Bonus PR Checks for Infra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85B0C4-A56C-9005-12E3-BAAF5CA2A2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31590"/>
            <a:ext cx="8435280" cy="3888432"/>
          </a:xfrm>
        </p:spPr>
        <p:txBody>
          <a:bodyPr>
            <a:normAutofit/>
          </a:bodyPr>
          <a:lstStyle/>
          <a:p>
            <a:r>
              <a:rPr lang="en-US" sz="2600" dirty="0"/>
              <a:t>When you change some Bicep it’d be nice to know what it’s going to do</a:t>
            </a:r>
          </a:p>
          <a:p>
            <a:r>
              <a:rPr lang="en-US" sz="2600" dirty="0"/>
              <a:t>--</a:t>
            </a:r>
            <a:r>
              <a:rPr lang="en-US" sz="2600" dirty="0" err="1"/>
              <a:t>whatif</a:t>
            </a:r>
            <a:r>
              <a:rPr lang="en-US" sz="2600" dirty="0"/>
              <a:t> for PR’s</a:t>
            </a:r>
          </a:p>
          <a:p>
            <a:r>
              <a:rPr lang="en-US" sz="2600" dirty="0"/>
              <a:t>Have the –</a:t>
            </a:r>
            <a:r>
              <a:rPr lang="en-US" sz="2600" dirty="0" err="1"/>
              <a:t>whatif</a:t>
            </a:r>
            <a:r>
              <a:rPr lang="en-US" sz="2600" dirty="0"/>
              <a:t> comment back on the PR what it’s going to do</a:t>
            </a:r>
          </a:p>
          <a:p>
            <a:r>
              <a:rPr lang="en-US" sz="2600" dirty="0">
                <a:hlinkClick r:id="rId2"/>
              </a:rPr>
              <a:t>Example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04188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0C798C-205F-D17B-C903-6FF891D180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>
            <a:extLst>
              <a:ext uri="{FF2B5EF4-FFF2-40B4-BE49-F238E27FC236}">
                <a16:creationId xmlns:a16="http://schemas.microsoft.com/office/drawing/2014/main" id="{2A45CFB2-7E2D-31CA-0DB4-1F47FAD2F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9155360" cy="857250"/>
          </a:xfrm>
        </p:spPr>
        <p:txBody>
          <a:bodyPr/>
          <a:lstStyle/>
          <a:p>
            <a:r>
              <a:rPr lang="en-US" sz="4200" dirty="0">
                <a:solidFill>
                  <a:schemeClr val="tx1"/>
                </a:solidFill>
              </a:rPr>
              <a:t>Bonus PR Checks for Infra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B545B8-EA0A-98E2-1E52-21A87AC2AF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31590"/>
            <a:ext cx="8435280" cy="3888432"/>
          </a:xfrm>
        </p:spPr>
        <p:txBody>
          <a:bodyPr>
            <a:normAutofit/>
          </a:bodyPr>
          <a:lstStyle/>
          <a:p>
            <a:r>
              <a:rPr lang="en-US" sz="2600" dirty="0" err="1"/>
              <a:t>Checkov</a:t>
            </a:r>
            <a:r>
              <a:rPr lang="en-US" sz="2600" dirty="0"/>
              <a:t> security scanner</a:t>
            </a:r>
          </a:p>
          <a:p>
            <a:r>
              <a:rPr lang="en-US" sz="2600" dirty="0"/>
              <a:t>Tells you if something is misconfigured</a:t>
            </a:r>
          </a:p>
          <a:p>
            <a:r>
              <a:rPr lang="en-US" sz="2600" dirty="0" err="1"/>
              <a:t>ie</a:t>
            </a:r>
            <a:r>
              <a:rPr lang="en-US" sz="2600" dirty="0"/>
              <a:t> TLS 1.2 is not the minimum TLS setting for an App Service</a:t>
            </a:r>
          </a:p>
          <a:p>
            <a:r>
              <a:rPr lang="en-US" sz="2600" dirty="0"/>
              <a:t>Public Storage Accounts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54908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E5831E-4813-6352-E50D-BE15FA09F3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>
            <a:extLst>
              <a:ext uri="{FF2B5EF4-FFF2-40B4-BE49-F238E27FC236}">
                <a16:creationId xmlns:a16="http://schemas.microsoft.com/office/drawing/2014/main" id="{69A1B582-73BA-4886-5C4E-5D7849DE1E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686800" cy="85725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Why is this important?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BD660B-DD1E-CBE8-5107-F6B78CE5FC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31590"/>
            <a:ext cx="8229600" cy="4248472"/>
          </a:xfrm>
        </p:spPr>
        <p:txBody>
          <a:bodyPr>
            <a:normAutofit/>
          </a:bodyPr>
          <a:lstStyle/>
          <a:p>
            <a:r>
              <a:rPr lang="en-US" sz="2200" dirty="0">
                <a:hlinkClick r:id="rId3"/>
              </a:rPr>
              <a:t>https://dora.dev/</a:t>
            </a:r>
            <a:r>
              <a:rPr lang="en-US" sz="2200" dirty="0"/>
              <a:t> </a:t>
            </a:r>
          </a:p>
          <a:p>
            <a:r>
              <a:rPr lang="en-US" sz="2200" dirty="0"/>
              <a:t>DORA</a:t>
            </a:r>
          </a:p>
          <a:p>
            <a:r>
              <a:rPr lang="en-US" sz="2200" dirty="0"/>
              <a:t>Continuous Delivery, Deployment Automation, Flexible Infrastructure, Continuous Integration, Version Control, Monitoring/Observability are all listed as </a:t>
            </a:r>
            <a:r>
              <a:rPr lang="en-US" sz="2200" dirty="0">
                <a:hlinkClick r:id="rId3"/>
              </a:rPr>
              <a:t>6 of the 18 capabilities</a:t>
            </a:r>
            <a:r>
              <a:rPr lang="en-US" sz="2200" dirty="0"/>
              <a:t> listed for high performing teams.</a:t>
            </a:r>
          </a:p>
          <a:p>
            <a:r>
              <a:rPr lang="en-US" sz="2200" dirty="0"/>
              <a:t>We will touch on all of these today</a:t>
            </a:r>
          </a:p>
        </p:txBody>
      </p:sp>
    </p:spTree>
    <p:extLst>
      <p:ext uri="{BB962C8B-B14F-4D97-AF65-F5344CB8AC3E}">
        <p14:creationId xmlns:p14="http://schemas.microsoft.com/office/powerpoint/2010/main" val="844968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9AC9EC-71A4-EE05-4574-DCCDC841C2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A37264D8-2E43-1DB7-831F-B979493E5D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306193"/>
            <a:ext cx="5326856" cy="4531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5338912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E4D402-D3AC-8DF1-5B42-32489BF466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E74DC26-9376-43E1-5721-E320266599B8}"/>
              </a:ext>
            </a:extLst>
          </p:cNvPr>
          <p:cNvSpPr/>
          <p:nvPr/>
        </p:nvSpPr>
        <p:spPr>
          <a:xfrm>
            <a:off x="0" y="0"/>
            <a:ext cx="9323514" cy="5236046"/>
          </a:xfrm>
          <a:prstGeom prst="rect">
            <a:avLst/>
          </a:prstGeom>
          <a:solidFill>
            <a:schemeClr val="tx1">
              <a:lumMod val="65000"/>
              <a:lumOff val="35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410" name="Title 1">
            <a:extLst>
              <a:ext uri="{FF2B5EF4-FFF2-40B4-BE49-F238E27FC236}">
                <a16:creationId xmlns:a16="http://schemas.microsoft.com/office/drawing/2014/main" id="{DEC11784-D2FA-A799-204E-502C8B0D05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9323514" cy="5143500"/>
          </a:xfrm>
        </p:spPr>
        <p:txBody>
          <a:bodyPr/>
          <a:lstStyle/>
          <a:p>
            <a:pPr algn="ctr"/>
            <a:r>
              <a:rPr lang="en-US" sz="7000" dirty="0">
                <a:solidFill>
                  <a:schemeClr val="bg1"/>
                </a:solidFill>
              </a:rPr>
              <a:t>THANK YOU!</a:t>
            </a:r>
            <a:br>
              <a:rPr lang="en-US" sz="7000" dirty="0">
                <a:solidFill>
                  <a:schemeClr val="bg1"/>
                </a:solidFill>
              </a:rPr>
            </a:br>
            <a:r>
              <a:rPr lang="en-US" sz="3000" dirty="0">
                <a:solidFill>
                  <a:schemeClr val="bg1"/>
                </a:solidFill>
              </a:rPr>
              <a:t>(for real this time)</a:t>
            </a:r>
          </a:p>
        </p:txBody>
      </p:sp>
    </p:spTree>
    <p:extLst>
      <p:ext uri="{BB962C8B-B14F-4D97-AF65-F5344CB8AC3E}">
        <p14:creationId xmlns:p14="http://schemas.microsoft.com/office/powerpoint/2010/main" val="802904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E12CB2-7CA6-BC6C-E9B7-6D104E984B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96C37D2-6CBC-42BF-4364-36950591B8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1620" y="555526"/>
            <a:ext cx="6840760" cy="3766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463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1B279D-7714-0739-8B21-AEC49C0092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D348BEA-19AB-E044-B5CF-CC99A4490A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730" y="176626"/>
            <a:ext cx="8240539" cy="4790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7801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80415E-7447-0AEC-48D0-B230728180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C46634E-1C7A-E486-E7ED-B213C34C0732}"/>
              </a:ext>
            </a:extLst>
          </p:cNvPr>
          <p:cNvSpPr/>
          <p:nvPr/>
        </p:nvSpPr>
        <p:spPr>
          <a:xfrm>
            <a:off x="800" y="-26986"/>
            <a:ext cx="9148122" cy="5170486"/>
          </a:xfrm>
          <a:prstGeom prst="rect">
            <a:avLst/>
          </a:prstGeom>
          <a:solidFill>
            <a:schemeClr val="tx1">
              <a:lumMod val="65000"/>
              <a:lumOff val="35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410" name="Title 1">
            <a:extLst>
              <a:ext uri="{FF2B5EF4-FFF2-40B4-BE49-F238E27FC236}">
                <a16:creationId xmlns:a16="http://schemas.microsoft.com/office/drawing/2014/main" id="{D576BB9B-10AF-7077-4D76-F155BDFE2E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5143500"/>
          </a:xfrm>
        </p:spPr>
        <p:txBody>
          <a:bodyPr/>
          <a:lstStyle/>
          <a:p>
            <a:pPr algn="ctr"/>
            <a:r>
              <a:rPr lang="en-US" sz="7000" dirty="0">
                <a:solidFill>
                  <a:schemeClr val="bg1"/>
                </a:solidFill>
              </a:rPr>
              <a:t>Azure</a:t>
            </a:r>
          </a:p>
        </p:txBody>
      </p:sp>
      <p:pic>
        <p:nvPicPr>
          <p:cNvPr id="2" name="Picture 2" descr="Azure has a new logo, but where do you download it? Here!">
            <a:extLst>
              <a:ext uri="{FF2B5EF4-FFF2-40B4-BE49-F238E27FC236}">
                <a16:creationId xmlns:a16="http://schemas.microsoft.com/office/drawing/2014/main" id="{7FA66E6E-F80D-60BA-853C-7BD7FDD901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3219822"/>
            <a:ext cx="1777745" cy="1777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71099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What is Azure?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562377"/>
          </a:xfrm>
        </p:spPr>
        <p:txBody>
          <a:bodyPr>
            <a:normAutofit/>
          </a:bodyPr>
          <a:lstStyle/>
          <a:p>
            <a:r>
              <a:rPr lang="en-US" dirty="0"/>
              <a:t>Microsoft offering for cloud hosting</a:t>
            </a:r>
          </a:p>
          <a:p>
            <a:r>
              <a:rPr lang="en-US" dirty="0"/>
              <a:t>Offers many services from hosting web apps to databases to caching to messaging to…</a:t>
            </a:r>
          </a:p>
          <a:p>
            <a:r>
              <a:rPr lang="en-US" dirty="0"/>
              <a:t>You should probably be picking PaaS offerings (i.e. not VMs)</a:t>
            </a:r>
          </a:p>
        </p:txBody>
      </p:sp>
    </p:spTree>
    <p:extLst>
      <p:ext uri="{BB962C8B-B14F-4D97-AF65-F5344CB8AC3E}">
        <p14:creationId xmlns:p14="http://schemas.microsoft.com/office/powerpoint/2010/main" val="548313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376979-568B-0045-94D7-558B2B035F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aaS vs. PaaS vs. SaaS">
            <a:extLst>
              <a:ext uri="{FF2B5EF4-FFF2-40B4-BE49-F238E27FC236}">
                <a16:creationId xmlns:a16="http://schemas.microsoft.com/office/drawing/2014/main" id="{0856526C-386F-9200-1F49-064F708CC7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653" y="195486"/>
            <a:ext cx="7442694" cy="4752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05624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A345F3-CD54-0BDF-B397-E9277C7E7C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BA5790B3-32E4-F71F-C031-7B86D1208D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2808" y="427719"/>
            <a:ext cx="6738384" cy="4288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10275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BACE20-0BC2-E99E-D9C2-6003600F68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FB9653-5541-D303-D174-25040A2711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Subscriptions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7472D-DADC-D0EE-B458-CF017DC97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56237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Top-</a:t>
            </a:r>
            <a:r>
              <a:rPr lang="en-US" dirty="0" err="1"/>
              <a:t>ish</a:t>
            </a:r>
            <a:r>
              <a:rPr lang="en-US" dirty="0"/>
              <a:t> level organization (ignoring Tenants, Management Groups)</a:t>
            </a:r>
          </a:p>
          <a:p>
            <a:r>
              <a:rPr lang="en-US" dirty="0"/>
              <a:t>Recommended per team per env</a:t>
            </a:r>
          </a:p>
          <a:p>
            <a:r>
              <a:rPr lang="en-US" dirty="0"/>
              <a:t>Naming convention: sub-&lt;team&gt;-&lt;env&gt;</a:t>
            </a:r>
          </a:p>
          <a:p>
            <a:pPr lvl="1"/>
            <a:r>
              <a:rPr lang="en-US" dirty="0"/>
              <a:t>Ex: sub-accounting-dev</a:t>
            </a:r>
          </a:p>
          <a:p>
            <a:r>
              <a:rPr lang="en-US" dirty="0"/>
              <a:t>Role access separation</a:t>
            </a:r>
          </a:p>
          <a:p>
            <a:r>
              <a:rPr lang="en-US" dirty="0"/>
              <a:t>Billing separation</a:t>
            </a:r>
          </a:p>
        </p:txBody>
      </p:sp>
    </p:spTree>
    <p:extLst>
      <p:ext uri="{BB962C8B-B14F-4D97-AF65-F5344CB8AC3E}">
        <p14:creationId xmlns:p14="http://schemas.microsoft.com/office/powerpoint/2010/main" val="3652860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What you need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31589"/>
            <a:ext cx="8229600" cy="4011911"/>
          </a:xfrm>
        </p:spPr>
        <p:txBody>
          <a:bodyPr>
            <a:normAutofit fontScale="92500" lnSpcReduction="20000"/>
          </a:bodyPr>
          <a:lstStyle/>
          <a:p>
            <a:r>
              <a:rPr lang="en-US" sz="2600" dirty="0"/>
              <a:t>.NET 9</a:t>
            </a:r>
          </a:p>
          <a:p>
            <a:r>
              <a:rPr lang="en-US" sz="2600" dirty="0"/>
              <a:t>An Editor that supports .NET 9 and Bicep</a:t>
            </a:r>
          </a:p>
          <a:p>
            <a:pPr lvl="1"/>
            <a:r>
              <a:rPr lang="en-US" sz="2200" dirty="0"/>
              <a:t>Visual Studio 2022 Latest</a:t>
            </a:r>
          </a:p>
          <a:p>
            <a:pPr lvl="1"/>
            <a:r>
              <a:rPr lang="en-US" sz="2200" dirty="0"/>
              <a:t>Visual Studio Code (Bicep extension)</a:t>
            </a:r>
          </a:p>
          <a:p>
            <a:r>
              <a:rPr lang="en-US" sz="2600" dirty="0"/>
              <a:t>Fork this repo:</a:t>
            </a:r>
          </a:p>
          <a:p>
            <a:pPr lvl="1"/>
            <a:r>
              <a:rPr lang="en-US" sz="2000" dirty="0">
                <a:ea typeface="Open Sans" panose="020B0606030504020204" pitchFamily="34" charset="0"/>
                <a:cs typeface="Open Sans" panose="020B0606030504020204" pitchFamily="34" charset="0"/>
                <a:hlinkClick r:id="rId2"/>
              </a:rPr>
              <a:t>https://github.com/scottsauber/workshop-dotnet-azure-github-bicep</a:t>
            </a:r>
            <a:endParaRPr lang="en-US" sz="2000" dirty="0"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lvl="1"/>
            <a:r>
              <a:rPr lang="en-US" sz="2000" dirty="0">
                <a:ea typeface="Open Sans" panose="020B0606030504020204" pitchFamily="34" charset="0"/>
                <a:cs typeface="Open Sans" panose="020B0606030504020204" pitchFamily="34" charset="0"/>
              </a:rPr>
              <a:t>Slides in root under Slides.pdf</a:t>
            </a:r>
          </a:p>
          <a:p>
            <a:r>
              <a:rPr lang="en-US" sz="2400" dirty="0">
                <a:ea typeface="Open Sans" panose="020B0606030504020204" pitchFamily="34" charset="0"/>
                <a:cs typeface="Open Sans" panose="020B0606030504020204" pitchFamily="34" charset="0"/>
              </a:rPr>
              <a:t>Download the Azure CLI</a:t>
            </a:r>
          </a:p>
          <a:p>
            <a:r>
              <a:rPr lang="en-US" sz="2600" dirty="0"/>
              <a:t>Azure will be provided for free</a:t>
            </a:r>
          </a:p>
          <a:p>
            <a:r>
              <a:rPr lang="en-US" sz="2600" dirty="0"/>
              <a:t>Please let Scott know the following if you’re participating:</a:t>
            </a:r>
          </a:p>
          <a:p>
            <a:pPr lvl="1"/>
            <a:r>
              <a:rPr lang="en-US" sz="2200" dirty="0"/>
              <a:t>Email you will use for Azure</a:t>
            </a:r>
          </a:p>
          <a:p>
            <a:pPr lvl="1"/>
            <a:r>
              <a:rPr lang="en-US" sz="2200" dirty="0"/>
              <a:t>Your GitHub username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10678E-E4CB-183F-8335-8D64075BC7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93BE6-E913-2470-CEEF-69140CBE90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Resource Groups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850054-3893-2660-04C2-875CB38230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8335838" cy="3722811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Related groups of resources (</a:t>
            </a:r>
            <a:r>
              <a:rPr lang="en-US" dirty="0" err="1"/>
              <a:t>ie</a:t>
            </a:r>
            <a:r>
              <a:rPr lang="en-US" dirty="0"/>
              <a:t> web, </a:t>
            </a:r>
            <a:r>
              <a:rPr lang="en-US" dirty="0" err="1"/>
              <a:t>db</a:t>
            </a:r>
            <a:r>
              <a:rPr lang="en-US" dirty="0"/>
              <a:t>, key vault,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r>
              <a:rPr lang="en-US" dirty="0"/>
              <a:t>Quickly view all resources related to app</a:t>
            </a:r>
          </a:p>
          <a:p>
            <a:r>
              <a:rPr lang="en-US" dirty="0"/>
              <a:t>RG = folder, Resources = files</a:t>
            </a:r>
          </a:p>
          <a:p>
            <a:r>
              <a:rPr lang="en-US" dirty="0"/>
              <a:t>Recommended per app per env</a:t>
            </a:r>
          </a:p>
          <a:p>
            <a:r>
              <a:rPr lang="en-US" dirty="0"/>
              <a:t>Naming convention: </a:t>
            </a:r>
            <a:r>
              <a:rPr lang="en-US" dirty="0" err="1"/>
              <a:t>rg</a:t>
            </a:r>
            <a:r>
              <a:rPr lang="en-US" dirty="0"/>
              <a:t>-&lt;product&gt;-&lt;env&gt;</a:t>
            </a:r>
          </a:p>
          <a:p>
            <a:pPr lvl="1"/>
            <a:r>
              <a:rPr lang="en-US" dirty="0"/>
              <a:t>Example: </a:t>
            </a:r>
            <a:r>
              <a:rPr lang="en-US" dirty="0" err="1"/>
              <a:t>rg</a:t>
            </a:r>
            <a:r>
              <a:rPr lang="en-US" dirty="0"/>
              <a:t>-</a:t>
            </a:r>
            <a:r>
              <a:rPr lang="en-US" dirty="0" err="1"/>
              <a:t>fancyapp</a:t>
            </a:r>
            <a:r>
              <a:rPr lang="en-US" dirty="0"/>
              <a:t>-dev</a:t>
            </a:r>
          </a:p>
          <a:p>
            <a:r>
              <a:rPr lang="en-US" dirty="0"/>
              <a:t>May have many RG’s in 1 subscription</a:t>
            </a:r>
          </a:p>
          <a:p>
            <a:r>
              <a:rPr lang="en-US" dirty="0"/>
              <a:t>Role access separation</a:t>
            </a:r>
          </a:p>
          <a:p>
            <a:r>
              <a:rPr lang="en-US" dirty="0"/>
              <a:t>Billing separation</a:t>
            </a:r>
          </a:p>
        </p:txBody>
      </p:sp>
    </p:spTree>
    <p:extLst>
      <p:ext uri="{BB962C8B-B14F-4D97-AF65-F5344CB8AC3E}">
        <p14:creationId xmlns:p14="http://schemas.microsoft.com/office/powerpoint/2010/main" val="2449528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EDF2EA-6E95-21C9-D8C3-7C178CF26A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D981CB55-A403-1A68-E118-91DD5137BC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2808" y="427719"/>
            <a:ext cx="6738384" cy="4288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87084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08F4E9-C9F8-6EA0-07C5-9100153FA5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58D61F7-F248-8655-39D4-321ABFD6426B}"/>
              </a:ext>
            </a:extLst>
          </p:cNvPr>
          <p:cNvSpPr/>
          <p:nvPr/>
        </p:nvSpPr>
        <p:spPr>
          <a:xfrm>
            <a:off x="0" y="0"/>
            <a:ext cx="9323514" cy="5236046"/>
          </a:xfrm>
          <a:prstGeom prst="rect">
            <a:avLst/>
          </a:prstGeom>
          <a:solidFill>
            <a:schemeClr val="tx1">
              <a:lumMod val="65000"/>
              <a:lumOff val="35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410" name="Title 1">
            <a:extLst>
              <a:ext uri="{FF2B5EF4-FFF2-40B4-BE49-F238E27FC236}">
                <a16:creationId xmlns:a16="http://schemas.microsoft.com/office/drawing/2014/main" id="{C0C384E0-7413-BA7E-8912-06D60D7956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9143999" cy="5143500"/>
          </a:xfrm>
        </p:spPr>
        <p:txBody>
          <a:bodyPr/>
          <a:lstStyle/>
          <a:p>
            <a:pPr algn="ctr"/>
            <a:r>
              <a:rPr lang="en-US" sz="7000" dirty="0">
                <a:solidFill>
                  <a:schemeClr val="bg1"/>
                </a:solidFill>
              </a:rPr>
              <a:t>Questions?</a:t>
            </a:r>
          </a:p>
        </p:txBody>
      </p:sp>
      <p:pic>
        <p:nvPicPr>
          <p:cNvPr id="3" name="Picture 2" descr="Azure has a new logo, but where do you download it? Here!">
            <a:extLst>
              <a:ext uri="{FF2B5EF4-FFF2-40B4-BE49-F238E27FC236}">
                <a16:creationId xmlns:a16="http://schemas.microsoft.com/office/drawing/2014/main" id="{A94533DA-79F2-8F17-2044-B401476160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3219822"/>
            <a:ext cx="1777745" cy="1777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2016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D3125D-89B1-50D5-D2C2-B4F041C0AE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E1DE055-CFE2-A5AE-0509-2B5EEF114D95}"/>
              </a:ext>
            </a:extLst>
          </p:cNvPr>
          <p:cNvSpPr/>
          <p:nvPr/>
        </p:nvSpPr>
        <p:spPr>
          <a:xfrm>
            <a:off x="800" y="-26986"/>
            <a:ext cx="9148122" cy="5170486"/>
          </a:xfrm>
          <a:prstGeom prst="rect">
            <a:avLst/>
          </a:prstGeom>
          <a:solidFill>
            <a:schemeClr val="tx1">
              <a:lumMod val="65000"/>
              <a:lumOff val="35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410" name="Title 1">
            <a:extLst>
              <a:ext uri="{FF2B5EF4-FFF2-40B4-BE49-F238E27FC236}">
                <a16:creationId xmlns:a16="http://schemas.microsoft.com/office/drawing/2014/main" id="{08A76BB3-3954-A63A-6F34-CE5D832B6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5143500"/>
          </a:xfrm>
        </p:spPr>
        <p:txBody>
          <a:bodyPr/>
          <a:lstStyle/>
          <a:p>
            <a:pPr algn="ctr"/>
            <a:r>
              <a:rPr lang="en-US" sz="7000" dirty="0">
                <a:solidFill>
                  <a:schemeClr val="bg1"/>
                </a:solidFill>
              </a:rPr>
              <a:t>Azure App Service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CC5DD965-793A-5606-1311-D811775294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504" y="3291830"/>
            <a:ext cx="1764583" cy="1764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7579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4680B2-EA35-2899-7160-CDE0E4156B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9312E-6802-3CC8-329C-7C74145A31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App Service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37481E-6195-4337-3AF9-7031ECDF93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8335838" cy="3722811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PaaS offering for hosting applications</a:t>
            </a:r>
          </a:p>
          <a:p>
            <a:r>
              <a:rPr lang="en-US" dirty="0"/>
              <a:t>✅Handles OS patches, Framework patches</a:t>
            </a:r>
          </a:p>
          <a:p>
            <a:r>
              <a:rPr lang="en-US" dirty="0"/>
              <a:t>✅Zero downtime deployments via Slots</a:t>
            </a:r>
          </a:p>
          <a:p>
            <a:r>
              <a:rPr lang="en-US" dirty="0"/>
              <a:t>✅SSL Certs</a:t>
            </a:r>
          </a:p>
          <a:p>
            <a:r>
              <a:rPr lang="en-US" dirty="0"/>
              <a:t>✅Custom domains</a:t>
            </a:r>
          </a:p>
          <a:p>
            <a:r>
              <a:rPr lang="en-US" dirty="0"/>
              <a:t>✅Autoscaling</a:t>
            </a:r>
          </a:p>
          <a:p>
            <a:r>
              <a:rPr lang="en-US" dirty="0"/>
              <a:t>✅Very simple</a:t>
            </a:r>
          </a:p>
          <a:p>
            <a:r>
              <a:rPr lang="en-US" dirty="0"/>
              <a:t>✅And more</a:t>
            </a:r>
          </a:p>
          <a:p>
            <a:r>
              <a:rPr lang="en-US" dirty="0"/>
              <a:t>❌Less control because PaaS</a:t>
            </a:r>
          </a:p>
        </p:txBody>
      </p:sp>
    </p:spTree>
    <p:extLst>
      <p:ext uri="{BB962C8B-B14F-4D97-AF65-F5344CB8AC3E}">
        <p14:creationId xmlns:p14="http://schemas.microsoft.com/office/powerpoint/2010/main" val="2287028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8D8969-CB76-EF0E-3178-F340206A98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2A511-57FF-9692-8362-577431525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App Service 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225A04-DF91-531C-27A7-7522765DE5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8335838" cy="3362771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Kinda like VM for your App Service(s)</a:t>
            </a:r>
          </a:p>
          <a:p>
            <a:r>
              <a:rPr lang="en-US" dirty="0"/>
              <a:t>Pick how much memory, storage, CPU</a:t>
            </a:r>
          </a:p>
          <a:p>
            <a:r>
              <a:rPr lang="en-US" dirty="0"/>
              <a:t>Multiple app service on one ASP (should you?)</a:t>
            </a:r>
          </a:p>
          <a:p>
            <a:r>
              <a:rPr lang="en-US" dirty="0"/>
              <a:t>Many apps can get away with P0V3 ($62/</a:t>
            </a:r>
            <a:r>
              <a:rPr lang="en-US" dirty="0" err="1"/>
              <a:t>mo</a:t>
            </a:r>
            <a:r>
              <a:rPr lang="en-US" dirty="0"/>
              <a:t> for Linux)</a:t>
            </a:r>
          </a:p>
          <a:p>
            <a:r>
              <a:rPr lang="en-US" dirty="0"/>
              <a:t>Need to be at least Standard to get Slots</a:t>
            </a:r>
          </a:p>
        </p:txBody>
      </p:sp>
    </p:spTree>
    <p:extLst>
      <p:ext uri="{BB962C8B-B14F-4D97-AF65-F5344CB8AC3E}">
        <p14:creationId xmlns:p14="http://schemas.microsoft.com/office/powerpoint/2010/main" val="2898696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6CACDF-6F14-A3FD-DD6B-4CA3199952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AF0412-B8FF-5116-3708-B42302984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$ an issue?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8D52EE-86C2-2ACC-2BF5-0E61747DA0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8335838" cy="3722811"/>
          </a:xfrm>
        </p:spPr>
        <p:txBody>
          <a:bodyPr>
            <a:normAutofit/>
          </a:bodyPr>
          <a:lstStyle/>
          <a:p>
            <a:r>
              <a:rPr lang="en-US" dirty="0"/>
              <a:t>Savings Plan – commit to $ amount</a:t>
            </a:r>
          </a:p>
          <a:p>
            <a:r>
              <a:rPr lang="en-US" dirty="0"/>
              <a:t>Save 25% 1 yr, 45% 3 yrs</a:t>
            </a:r>
          </a:p>
          <a:p>
            <a:r>
              <a:rPr lang="en-US" dirty="0"/>
              <a:t>Reservation – commit to compute tier</a:t>
            </a:r>
          </a:p>
          <a:p>
            <a:r>
              <a:rPr lang="en-US" dirty="0"/>
              <a:t>Save 35% 1 yr, 55% 3 yrs</a:t>
            </a:r>
          </a:p>
        </p:txBody>
      </p:sp>
    </p:spTree>
    <p:extLst>
      <p:ext uri="{BB962C8B-B14F-4D97-AF65-F5344CB8AC3E}">
        <p14:creationId xmlns:p14="http://schemas.microsoft.com/office/powerpoint/2010/main" val="2766290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7F67A1-8538-38B7-FD02-6168962AB4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1D9F7CF-D2C6-CAB7-1A94-1BAD00DF91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283" y="150001"/>
            <a:ext cx="7953433" cy="4843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1713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2A522F-4728-588A-1B71-D4E3F35D4C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CBAFD2B-B648-CFC5-A80A-CD80A77AE0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07174"/>
            <a:ext cx="9144000" cy="3929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1082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3546CD-FA27-3EE0-96B0-E5BA8800DA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1E8F5C9-C059-A25E-9D30-AA3115C11F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8471"/>
            <a:ext cx="9144000" cy="3946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4298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F34805-8016-CBA3-72A8-B2624384C9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>
            <a:extLst>
              <a:ext uri="{FF2B5EF4-FFF2-40B4-BE49-F238E27FC236}">
                <a16:creationId xmlns:a16="http://schemas.microsoft.com/office/drawing/2014/main" id="{CF92AF09-8654-141D-CA4F-029C8C745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What we all need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55132E-FB62-19DD-FFA5-5CCFD116AE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31589"/>
            <a:ext cx="8229600" cy="4011911"/>
          </a:xfrm>
        </p:spPr>
        <p:txBody>
          <a:bodyPr>
            <a:normAutofit/>
          </a:bodyPr>
          <a:lstStyle/>
          <a:p>
            <a:r>
              <a:rPr lang="en-US" sz="2600" dirty="0"/>
              <a:t>Azure to not go down</a:t>
            </a:r>
          </a:p>
          <a:p>
            <a:r>
              <a:rPr lang="en-US" sz="2600" dirty="0"/>
              <a:t>GitHub to not go down</a:t>
            </a:r>
          </a:p>
          <a:p>
            <a:r>
              <a:rPr lang="en-US" sz="2600" dirty="0"/>
              <a:t>GitHub Actions to not go down</a:t>
            </a:r>
          </a:p>
          <a:p>
            <a:r>
              <a:rPr lang="en-US" sz="2600" dirty="0"/>
              <a:t>The conference internet to not go down</a:t>
            </a:r>
          </a:p>
          <a:p>
            <a:r>
              <a:rPr lang="en-US" sz="2600" dirty="0"/>
              <a:t>🙏🙏🙏</a:t>
            </a:r>
          </a:p>
          <a:p>
            <a:r>
              <a:rPr lang="en-US" sz="2600" dirty="0"/>
              <a:t>(I do have recordings if needed but that’s no fun)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6626797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EB073E-33CB-4CCC-2C41-53B4CE702E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30BA42-CF3B-EB45-C332-58A79361B8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80482"/>
            <a:ext cx="9144000" cy="3782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5049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964EF7-B81A-F691-D02A-D203F493E9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C75E721-F294-24F5-F8E2-85894CEF7CE4}"/>
              </a:ext>
            </a:extLst>
          </p:cNvPr>
          <p:cNvSpPr/>
          <p:nvPr/>
        </p:nvSpPr>
        <p:spPr>
          <a:xfrm>
            <a:off x="800" y="-26986"/>
            <a:ext cx="9148122" cy="5170486"/>
          </a:xfrm>
          <a:prstGeom prst="rect">
            <a:avLst/>
          </a:prstGeom>
          <a:solidFill>
            <a:schemeClr val="tx1">
              <a:lumMod val="65000"/>
              <a:lumOff val="35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410" name="Title 1">
            <a:extLst>
              <a:ext uri="{FF2B5EF4-FFF2-40B4-BE49-F238E27FC236}">
                <a16:creationId xmlns:a16="http://schemas.microsoft.com/office/drawing/2014/main" id="{5CB4225A-E7E5-6F1A-220F-A01303EFCE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5143500"/>
          </a:xfrm>
        </p:spPr>
        <p:txBody>
          <a:bodyPr/>
          <a:lstStyle/>
          <a:p>
            <a:pPr algn="ctr"/>
            <a:r>
              <a:rPr lang="en-US" sz="7000" dirty="0">
                <a:solidFill>
                  <a:schemeClr val="bg1"/>
                </a:solidFill>
              </a:rPr>
              <a:t>Live Demo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CAD4984D-16D9-BDF6-D22E-4CEBFCDD83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504" y="3291830"/>
            <a:ext cx="1764583" cy="1764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0513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61FD5B-4BB0-683D-1A72-38DC30028E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BCA7076-2831-8DDB-C0F6-AD5247099181}"/>
              </a:ext>
            </a:extLst>
          </p:cNvPr>
          <p:cNvSpPr/>
          <p:nvPr/>
        </p:nvSpPr>
        <p:spPr>
          <a:xfrm>
            <a:off x="0" y="0"/>
            <a:ext cx="9323514" cy="5236046"/>
          </a:xfrm>
          <a:prstGeom prst="rect">
            <a:avLst/>
          </a:prstGeom>
          <a:solidFill>
            <a:schemeClr val="tx1">
              <a:lumMod val="65000"/>
              <a:lumOff val="35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410" name="Title 1">
            <a:extLst>
              <a:ext uri="{FF2B5EF4-FFF2-40B4-BE49-F238E27FC236}">
                <a16:creationId xmlns:a16="http://schemas.microsoft.com/office/drawing/2014/main" id="{1CCE9176-B9E9-80C1-04F3-0CBFD25F86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9143999" cy="5143500"/>
          </a:xfrm>
        </p:spPr>
        <p:txBody>
          <a:bodyPr/>
          <a:lstStyle/>
          <a:p>
            <a:pPr algn="ctr"/>
            <a:r>
              <a:rPr lang="en-US" sz="7000" dirty="0">
                <a:solidFill>
                  <a:schemeClr val="bg1"/>
                </a:solidFill>
              </a:rPr>
              <a:t>Questions?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809D8E67-A6EA-1BD8-D683-E42A3ADD3F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504" y="3291830"/>
            <a:ext cx="1764583" cy="1764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8255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640FF1-89A0-D138-7A23-AF09482289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02D9FD7-5766-C062-7F8D-18DC77AF13C2}"/>
              </a:ext>
            </a:extLst>
          </p:cNvPr>
          <p:cNvSpPr/>
          <p:nvPr/>
        </p:nvSpPr>
        <p:spPr>
          <a:xfrm>
            <a:off x="800" y="-26986"/>
            <a:ext cx="9148122" cy="5170486"/>
          </a:xfrm>
          <a:prstGeom prst="rect">
            <a:avLst/>
          </a:prstGeom>
          <a:solidFill>
            <a:schemeClr val="tx1">
              <a:lumMod val="65000"/>
              <a:lumOff val="35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410" name="Title 1">
            <a:extLst>
              <a:ext uri="{FF2B5EF4-FFF2-40B4-BE49-F238E27FC236}">
                <a16:creationId xmlns:a16="http://schemas.microsoft.com/office/drawing/2014/main" id="{8365748B-06E1-5967-8367-D6CA2D1540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5143500"/>
          </a:xfrm>
        </p:spPr>
        <p:txBody>
          <a:bodyPr/>
          <a:lstStyle/>
          <a:p>
            <a:pPr algn="ctr"/>
            <a:r>
              <a:rPr lang="en-US" sz="7000" dirty="0">
                <a:solidFill>
                  <a:schemeClr val="bg1"/>
                </a:solidFill>
              </a:rPr>
              <a:t>Bicep</a:t>
            </a:r>
          </a:p>
        </p:txBody>
      </p:sp>
      <p:pic>
        <p:nvPicPr>
          <p:cNvPr id="2" name="Picture 2" descr="Bicep - Visual Studio Marketplace">
            <a:extLst>
              <a:ext uri="{FF2B5EF4-FFF2-40B4-BE49-F238E27FC236}">
                <a16:creationId xmlns:a16="http://schemas.microsoft.com/office/drawing/2014/main" id="{828CE6D8-DC15-BD63-6945-1E4A22028B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3363838"/>
            <a:ext cx="1606183" cy="1606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98083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B46FE0-4527-4ACC-958F-913F10D394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79DA80-3523-D5A3-981E-37D6624DDD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Infrastructure as Code (IAC)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DDDB48-6782-B9A2-A487-E50F1DF871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8335838" cy="372281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Source code defining what resources to provision</a:t>
            </a:r>
          </a:p>
          <a:p>
            <a:r>
              <a:rPr lang="en-US" dirty="0"/>
              <a:t>Stored in version control</a:t>
            </a:r>
          </a:p>
          <a:p>
            <a:r>
              <a:rPr lang="en-US" dirty="0"/>
              <a:t>Declarative – what resources to create, not how to create them</a:t>
            </a:r>
          </a:p>
          <a:p>
            <a:r>
              <a:rPr lang="en-US" dirty="0"/>
              <a:t>Deployed via pipeline</a:t>
            </a:r>
          </a:p>
          <a:p>
            <a:r>
              <a:rPr lang="en-US" dirty="0"/>
              <a:t>Need a new env? Few lines of code</a:t>
            </a:r>
          </a:p>
        </p:txBody>
      </p:sp>
    </p:spTree>
    <p:extLst>
      <p:ext uri="{BB962C8B-B14F-4D97-AF65-F5344CB8AC3E}">
        <p14:creationId xmlns:p14="http://schemas.microsoft.com/office/powerpoint/2010/main" val="1815060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C097FF-F709-974C-1F1E-04167CF7A2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A69B17-2143-D56C-3581-73BE10581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Without IAC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71CBD3-F37F-6DED-DD85-C95B556ABE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8335838" cy="3722811"/>
          </a:xfrm>
        </p:spPr>
        <p:txBody>
          <a:bodyPr>
            <a:normAutofit/>
          </a:bodyPr>
          <a:lstStyle/>
          <a:p>
            <a:r>
              <a:rPr lang="en-US" dirty="0"/>
              <a:t>Clickety Clack Configuration™️</a:t>
            </a:r>
          </a:p>
          <a:p>
            <a:r>
              <a:rPr lang="en-US" dirty="0"/>
              <a:t>Repeat yourself for each environment</a:t>
            </a:r>
          </a:p>
          <a:p>
            <a:r>
              <a:rPr lang="en-US" dirty="0"/>
              <a:t>“It worked in Dev/UAT/Staging, not Prod”</a:t>
            </a:r>
          </a:p>
          <a:p>
            <a:r>
              <a:rPr lang="en-US" dirty="0"/>
              <a:t>“It works on my machine”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5672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What is Azure Bicep?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69219"/>
            <a:ext cx="8154784" cy="3562377"/>
          </a:xfrm>
        </p:spPr>
        <p:txBody>
          <a:bodyPr>
            <a:normAutofit/>
          </a:bodyPr>
          <a:lstStyle/>
          <a:p>
            <a:r>
              <a:rPr lang="en-US" dirty="0"/>
              <a:t>Used to configure Azure resources</a:t>
            </a:r>
          </a:p>
          <a:p>
            <a:r>
              <a:rPr lang="en-US" dirty="0"/>
              <a:t>Built and maintained by Microsoft</a:t>
            </a:r>
          </a:p>
          <a:p>
            <a:r>
              <a:rPr lang="en-US" dirty="0"/>
              <a:t>Domain-specific language (fancy word for custom)</a:t>
            </a:r>
          </a:p>
        </p:txBody>
      </p:sp>
    </p:spTree>
    <p:extLst>
      <p:ext uri="{BB962C8B-B14F-4D97-AF65-F5344CB8AC3E}">
        <p14:creationId xmlns:p14="http://schemas.microsoft.com/office/powerpoint/2010/main" val="1098824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0B0B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0B0B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0B0B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9E7BCC-346E-888F-452A-BAAB4BAC12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75C7C0-154F-DA24-4F2F-6BEEAD7822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What is Azure Bicep?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7CFF71-B8DC-6278-9307-B22F0EA37E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8154784" cy="356237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Provides </a:t>
            </a:r>
            <a:r>
              <a:rPr lang="en-US" dirty="0" err="1"/>
              <a:t>intellisense</a:t>
            </a:r>
            <a:r>
              <a:rPr lang="en-US" dirty="0"/>
              <a:t>, error checking, “</a:t>
            </a:r>
            <a:r>
              <a:rPr lang="en-US" dirty="0" err="1"/>
              <a:t>whatif</a:t>
            </a:r>
            <a:r>
              <a:rPr lang="en-US" dirty="0"/>
              <a:t>,” and orders the resource creations</a:t>
            </a:r>
          </a:p>
          <a:p>
            <a:r>
              <a:rPr lang="en-US" dirty="0"/>
              <a:t>Built on top of Azure Resource Manager (ARM) – don’t use ARM directly </a:t>
            </a:r>
          </a:p>
          <a:p>
            <a:r>
              <a:rPr lang="en-US" dirty="0"/>
              <a:t>Can compose multiple files into “modules”</a:t>
            </a:r>
          </a:p>
          <a:p>
            <a:r>
              <a:rPr lang="en-US" dirty="0"/>
              <a:t>Can pass data between modules via outputs</a:t>
            </a:r>
          </a:p>
          <a:p>
            <a:r>
              <a:rPr lang="en-US" dirty="0"/>
              <a:t>No state file</a:t>
            </a:r>
          </a:p>
        </p:txBody>
      </p:sp>
    </p:spTree>
    <p:extLst>
      <p:ext uri="{BB962C8B-B14F-4D97-AF65-F5344CB8AC3E}">
        <p14:creationId xmlns:p14="http://schemas.microsoft.com/office/powerpoint/2010/main" val="3648644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0B0B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0B0B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0B0B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0B0B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0B0B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What is Azure Bicep?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D0E1CAE-7146-21E7-65D7-649319D8DC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762" y="1397762"/>
            <a:ext cx="7615910" cy="285260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7FB7D19-2789-79CD-1B95-C8A2F9C5CB93}"/>
              </a:ext>
            </a:extLst>
          </p:cNvPr>
          <p:cNvSpPr/>
          <p:nvPr/>
        </p:nvSpPr>
        <p:spPr>
          <a:xfrm>
            <a:off x="1994809" y="2016121"/>
            <a:ext cx="812186" cy="32038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A4B1994-C082-DAA0-2DA5-34D75CDADBAD}"/>
              </a:ext>
            </a:extLst>
          </p:cNvPr>
          <p:cNvSpPr/>
          <p:nvPr/>
        </p:nvSpPr>
        <p:spPr>
          <a:xfrm>
            <a:off x="2806996" y="2016121"/>
            <a:ext cx="1299830" cy="32038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7D990B-F608-EB78-289E-272B2E3F392C}"/>
              </a:ext>
            </a:extLst>
          </p:cNvPr>
          <p:cNvSpPr/>
          <p:nvPr/>
        </p:nvSpPr>
        <p:spPr>
          <a:xfrm>
            <a:off x="4109483" y="2016121"/>
            <a:ext cx="3450266" cy="32038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1D6843A-52EE-F58D-F62F-A855DC737F83}"/>
              </a:ext>
            </a:extLst>
          </p:cNvPr>
          <p:cNvSpPr/>
          <p:nvPr/>
        </p:nvSpPr>
        <p:spPr>
          <a:xfrm>
            <a:off x="1997467" y="2336505"/>
            <a:ext cx="2236949" cy="191386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96B702B-3C44-B02D-EBF5-67DE5CAABA53}"/>
              </a:ext>
            </a:extLst>
          </p:cNvPr>
          <p:cNvSpPr/>
          <p:nvPr/>
        </p:nvSpPr>
        <p:spPr>
          <a:xfrm>
            <a:off x="0" y="4972050"/>
            <a:ext cx="163657" cy="17145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7504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1" grpId="0" animBg="1"/>
      <p:bldP spid="12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014A4B4C-F8B2-3ED2-53B4-450481A2A2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5889" y="143696"/>
            <a:ext cx="5757502" cy="225660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531CBD2-4C50-EFB3-4C7E-79FEF45982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0057" y="2458731"/>
            <a:ext cx="4642441" cy="262398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D92E9E3-EF26-F482-5478-CD43FCC20EC4}"/>
              </a:ext>
            </a:extLst>
          </p:cNvPr>
          <p:cNvSpPr/>
          <p:nvPr/>
        </p:nvSpPr>
        <p:spPr>
          <a:xfrm>
            <a:off x="2393531" y="884383"/>
            <a:ext cx="1673424" cy="24720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0C83E97-2392-36D8-F9CD-928146B00DD7}"/>
              </a:ext>
            </a:extLst>
          </p:cNvPr>
          <p:cNvSpPr/>
          <p:nvPr/>
        </p:nvSpPr>
        <p:spPr>
          <a:xfrm>
            <a:off x="2085187" y="3770725"/>
            <a:ext cx="2563899" cy="24720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8B0BBBC-0EE3-52FE-C9E4-3CE5C0A7FFA6}"/>
              </a:ext>
            </a:extLst>
          </p:cNvPr>
          <p:cNvSpPr/>
          <p:nvPr/>
        </p:nvSpPr>
        <p:spPr>
          <a:xfrm>
            <a:off x="2393530" y="1100407"/>
            <a:ext cx="1155086" cy="24720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3453B4C-9F7B-C00C-06BF-2E8607403855}"/>
              </a:ext>
            </a:extLst>
          </p:cNvPr>
          <p:cNvSpPr/>
          <p:nvPr/>
        </p:nvSpPr>
        <p:spPr>
          <a:xfrm>
            <a:off x="2085186" y="4141479"/>
            <a:ext cx="2635669" cy="24720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C21A197-6800-1C1E-DEA9-ACA305F1BCF0}"/>
              </a:ext>
            </a:extLst>
          </p:cNvPr>
          <p:cNvSpPr/>
          <p:nvPr/>
        </p:nvSpPr>
        <p:spPr>
          <a:xfrm>
            <a:off x="2393530" y="1275606"/>
            <a:ext cx="1673423" cy="24720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E5CA969-A3AD-4CFF-8D90-11E81AF93B55}"/>
              </a:ext>
            </a:extLst>
          </p:cNvPr>
          <p:cNvSpPr/>
          <p:nvPr/>
        </p:nvSpPr>
        <p:spPr>
          <a:xfrm>
            <a:off x="2085187" y="4389862"/>
            <a:ext cx="2205051" cy="24720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F7B5984-FDA9-0B2F-94BC-7CE8B1EBE14D}"/>
              </a:ext>
            </a:extLst>
          </p:cNvPr>
          <p:cNvSpPr/>
          <p:nvPr/>
        </p:nvSpPr>
        <p:spPr>
          <a:xfrm>
            <a:off x="2393530" y="1491630"/>
            <a:ext cx="1083317" cy="65313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630CDF9-9D38-9EF2-DF20-D2164CAEA2F6}"/>
              </a:ext>
            </a:extLst>
          </p:cNvPr>
          <p:cNvSpPr/>
          <p:nvPr/>
        </p:nvSpPr>
        <p:spPr>
          <a:xfrm>
            <a:off x="2085186" y="4752597"/>
            <a:ext cx="3680320" cy="24720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F44EABD-E95A-E4DB-FC83-5D68678DDC11}"/>
              </a:ext>
            </a:extLst>
          </p:cNvPr>
          <p:cNvSpPr/>
          <p:nvPr/>
        </p:nvSpPr>
        <p:spPr>
          <a:xfrm>
            <a:off x="0" y="4972050"/>
            <a:ext cx="163657" cy="17145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9359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6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3" grpId="0" animBg="1"/>
      <p:bldP spid="16" grpId="0" animBg="1"/>
      <p:bldP spid="17" grpId="0" animBg="1"/>
      <p:bldP spid="24" grpId="0" animBg="1"/>
      <p:bldP spid="25" grpId="0" animBg="1"/>
      <p:bldP spid="26" grpId="0" animBg="1"/>
      <p:bldP spid="2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20BA22-8DD6-5006-F8B0-C058FCEC38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>
            <a:extLst>
              <a:ext uri="{FF2B5EF4-FFF2-40B4-BE49-F238E27FC236}">
                <a16:creationId xmlns:a16="http://schemas.microsoft.com/office/drawing/2014/main" id="{0CCAAA66-9275-15EB-F4AF-9B61B6C1A4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Audience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43A39B-42F6-5790-2EA7-BD69F615B7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31590"/>
            <a:ext cx="8229600" cy="3394472"/>
          </a:xfrm>
        </p:spPr>
        <p:txBody>
          <a:bodyPr>
            <a:normAutofit/>
          </a:bodyPr>
          <a:lstStyle/>
          <a:p>
            <a:r>
              <a:rPr lang="en-US" sz="2600" dirty="0"/>
              <a:t>Anyone interested in Azure, GitHub, or Bicep</a:t>
            </a:r>
          </a:p>
          <a:p>
            <a:r>
              <a:rPr lang="en-US" sz="2600" dirty="0"/>
              <a:t>.NET Developers</a:t>
            </a:r>
          </a:p>
          <a:p>
            <a:r>
              <a:rPr lang="en-US" sz="2600" dirty="0"/>
              <a:t>People interested in DevOps but never got to do it</a:t>
            </a:r>
          </a:p>
          <a:p>
            <a:r>
              <a:rPr lang="en-US" sz="2600" dirty="0"/>
              <a:t>Already know Git</a:t>
            </a:r>
          </a:p>
          <a:p>
            <a:r>
              <a:rPr lang="en-US" sz="2600" dirty="0"/>
              <a:t>If you have questions, ask them! If no one but me talks this is </a:t>
            </a:r>
            <a:r>
              <a:rPr lang="en-US" sz="2600" dirty="0" err="1"/>
              <a:t>gonna</a:t>
            </a:r>
            <a:r>
              <a:rPr lang="en-US" sz="2600" dirty="0"/>
              <a:t> be boring</a:t>
            </a:r>
          </a:p>
        </p:txBody>
      </p:sp>
    </p:spTree>
    <p:extLst>
      <p:ext uri="{BB962C8B-B14F-4D97-AF65-F5344CB8AC3E}">
        <p14:creationId xmlns:p14="http://schemas.microsoft.com/office/powerpoint/2010/main" val="76020100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27BEF77-C983-40AD-5EC5-5AE48432C8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995" y="107347"/>
            <a:ext cx="7762011" cy="222484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886A544-C878-2CFF-7E99-5F4D397D65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995" y="2535404"/>
            <a:ext cx="5658374" cy="1978203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CE329039-5A47-540E-0BEA-FCDF7CA8A5FC}"/>
              </a:ext>
            </a:extLst>
          </p:cNvPr>
          <p:cNvSpPr/>
          <p:nvPr/>
        </p:nvSpPr>
        <p:spPr>
          <a:xfrm>
            <a:off x="1732434" y="137539"/>
            <a:ext cx="1629478" cy="28898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8EB5529-D186-25AF-4154-9906C18AA7F2}"/>
              </a:ext>
            </a:extLst>
          </p:cNvPr>
          <p:cNvSpPr/>
          <p:nvPr/>
        </p:nvSpPr>
        <p:spPr>
          <a:xfrm>
            <a:off x="2466686" y="3524506"/>
            <a:ext cx="1827018" cy="28898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52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3C0C97C-A766-F5F8-73D0-2A5819D496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1120" y="666378"/>
            <a:ext cx="7276716" cy="3633564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CE329039-5A47-540E-0BEA-FCDF7CA8A5FC}"/>
              </a:ext>
            </a:extLst>
          </p:cNvPr>
          <p:cNvSpPr/>
          <p:nvPr/>
        </p:nvSpPr>
        <p:spPr>
          <a:xfrm>
            <a:off x="1478983" y="695700"/>
            <a:ext cx="2949001" cy="115597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8EB5529-D186-25AF-4154-9906C18AA7F2}"/>
              </a:ext>
            </a:extLst>
          </p:cNvPr>
          <p:cNvSpPr/>
          <p:nvPr/>
        </p:nvSpPr>
        <p:spPr>
          <a:xfrm>
            <a:off x="1691680" y="2283718"/>
            <a:ext cx="4104456" cy="57606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291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DDAFF8-6082-7F77-6F43-CE018E0C83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5269" y="1692910"/>
            <a:ext cx="5033132" cy="2090171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FAC2C370-5E5B-CA56-0417-4E2EBF5A89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</p:spPr>
        <p:txBody>
          <a:bodyPr/>
          <a:lstStyle/>
          <a:p>
            <a:r>
              <a:rPr lang="en-US" dirty="0" err="1">
                <a:solidFill>
                  <a:schemeClr val="tx1"/>
                </a:solidFill>
              </a:rPr>
              <a:t>dev.biccepparam</a:t>
            </a:r>
            <a:r>
              <a:rPr lang="en-US" dirty="0">
                <a:solidFill>
                  <a:schemeClr val="tx1"/>
                </a:solidFill>
              </a:rPr>
              <a:t> file</a:t>
            </a:r>
          </a:p>
        </p:txBody>
      </p:sp>
    </p:spTree>
    <p:extLst>
      <p:ext uri="{BB962C8B-B14F-4D97-AF65-F5344CB8AC3E}">
        <p14:creationId xmlns:p14="http://schemas.microsoft.com/office/powerpoint/2010/main" val="172340750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FA458A7-631B-04E2-1E9E-C45CB995405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3647"/>
          <a:stretch/>
        </p:blipFill>
        <p:spPr>
          <a:xfrm>
            <a:off x="1121539" y="1751026"/>
            <a:ext cx="6738881" cy="185986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BF4B8CDE-291C-17BA-2138-89952B6A8F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But how do I deploy it?</a:t>
            </a:r>
          </a:p>
        </p:txBody>
      </p:sp>
    </p:spTree>
    <p:extLst>
      <p:ext uri="{BB962C8B-B14F-4D97-AF65-F5344CB8AC3E}">
        <p14:creationId xmlns:p14="http://schemas.microsoft.com/office/powerpoint/2010/main" val="54809370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Key Concepts – Quiz time!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562377"/>
          </a:xfrm>
        </p:spPr>
        <p:txBody>
          <a:bodyPr>
            <a:normAutofit/>
          </a:bodyPr>
          <a:lstStyle/>
          <a:p>
            <a:r>
              <a:rPr lang="en-US" dirty="0"/>
              <a:t>Resources</a:t>
            </a:r>
          </a:p>
          <a:p>
            <a:r>
              <a:rPr lang="en-US" dirty="0"/>
              <a:t>Modules</a:t>
            </a:r>
          </a:p>
          <a:p>
            <a:r>
              <a:rPr lang="en-US" dirty="0"/>
              <a:t>Parameters</a:t>
            </a:r>
          </a:p>
          <a:p>
            <a:r>
              <a:rPr lang="en-US" dirty="0"/>
              <a:t>.</a:t>
            </a:r>
            <a:r>
              <a:rPr lang="en-US" dirty="0" err="1"/>
              <a:t>bicepparam</a:t>
            </a:r>
            <a:endParaRPr lang="en-US" dirty="0"/>
          </a:p>
          <a:p>
            <a:r>
              <a:rPr lang="en-US" dirty="0"/>
              <a:t>Outputs</a:t>
            </a:r>
          </a:p>
          <a:p>
            <a:r>
              <a:rPr lang="en-US" dirty="0"/>
              <a:t>--</a:t>
            </a:r>
            <a:r>
              <a:rPr lang="en-US" dirty="0" err="1"/>
              <a:t>whatif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9258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Benefits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562377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No manual work of configuring in the portal (and repeating for each env)</a:t>
            </a:r>
          </a:p>
          <a:p>
            <a:r>
              <a:rPr lang="en-US" dirty="0"/>
              <a:t>Eliminate configuration drift</a:t>
            </a:r>
          </a:p>
          <a:p>
            <a:r>
              <a:rPr lang="en-US" dirty="0"/>
              <a:t>Traceability of who, did what, and when</a:t>
            </a:r>
          </a:p>
          <a:p>
            <a:r>
              <a:rPr lang="en-US" dirty="0"/>
              <a:t>Give Contributor access to the pipeline – not to individuals</a:t>
            </a:r>
          </a:p>
          <a:p>
            <a:r>
              <a:rPr lang="en-US" dirty="0"/>
              <a:t>No more “it works in Dev, not Prod” </a:t>
            </a:r>
            <a:r>
              <a:rPr lang="en-US" dirty="0" err="1"/>
              <a:t>bc</a:t>
            </a:r>
            <a:r>
              <a:rPr lang="en-US" dirty="0"/>
              <a:t> they’re the same!</a:t>
            </a:r>
          </a:p>
        </p:txBody>
      </p:sp>
    </p:spTree>
    <p:extLst>
      <p:ext uri="{BB962C8B-B14F-4D97-AF65-F5344CB8AC3E}">
        <p14:creationId xmlns:p14="http://schemas.microsoft.com/office/powerpoint/2010/main" val="2868026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Additional Resources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562377"/>
          </a:xfrm>
        </p:spPr>
        <p:txBody>
          <a:bodyPr>
            <a:normAutofit/>
          </a:bodyPr>
          <a:lstStyle/>
          <a:p>
            <a:r>
              <a:rPr lang="en-US" dirty="0"/>
              <a:t>Documentation for various Bicep resources:</a:t>
            </a:r>
            <a:endParaRPr lang="en-US" dirty="0">
              <a:hlinkClick r:id="rId3"/>
            </a:endParaRPr>
          </a:p>
          <a:p>
            <a:pPr lvl="1"/>
            <a:r>
              <a:rPr lang="en-US" dirty="0">
                <a:hlinkClick r:id="rId3"/>
              </a:rPr>
              <a:t>https://learn.microsoft.com/en-us/azure/templates/microsoft.web/sites?pivots=deployment-language-bicep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4565485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67E906-CB71-59F3-D55D-9B9F1E04A7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E76F470-6846-1256-18DC-471851CADA06}"/>
              </a:ext>
            </a:extLst>
          </p:cNvPr>
          <p:cNvSpPr/>
          <p:nvPr/>
        </p:nvSpPr>
        <p:spPr>
          <a:xfrm>
            <a:off x="800" y="-26986"/>
            <a:ext cx="9148122" cy="5170486"/>
          </a:xfrm>
          <a:prstGeom prst="rect">
            <a:avLst/>
          </a:prstGeom>
          <a:solidFill>
            <a:schemeClr val="tx1">
              <a:lumMod val="65000"/>
              <a:lumOff val="35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410" name="Title 1">
            <a:extLst>
              <a:ext uri="{FF2B5EF4-FFF2-40B4-BE49-F238E27FC236}">
                <a16:creationId xmlns:a16="http://schemas.microsoft.com/office/drawing/2014/main" id="{4D0DD1DA-D24A-F142-3640-2F5218128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5143500"/>
          </a:xfrm>
        </p:spPr>
        <p:txBody>
          <a:bodyPr/>
          <a:lstStyle/>
          <a:p>
            <a:pPr algn="ctr"/>
            <a:r>
              <a:rPr lang="en-US" sz="7000" dirty="0">
                <a:solidFill>
                  <a:schemeClr val="bg1"/>
                </a:solidFill>
              </a:rPr>
              <a:t>Live Demo</a:t>
            </a:r>
          </a:p>
        </p:txBody>
      </p:sp>
      <p:pic>
        <p:nvPicPr>
          <p:cNvPr id="2" name="Picture 2" descr="Bicep - Visual Studio Marketplace">
            <a:extLst>
              <a:ext uri="{FF2B5EF4-FFF2-40B4-BE49-F238E27FC236}">
                <a16:creationId xmlns:a16="http://schemas.microsoft.com/office/drawing/2014/main" id="{45D7BD6D-D3B7-1D89-DE61-19B614A6CF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3363838"/>
            <a:ext cx="1606183" cy="1606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181771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BC7A0E-7521-AF9E-3A4C-A58AC7719F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6F13D8C-3F50-4933-D2D1-ADDC7DA70747}"/>
              </a:ext>
            </a:extLst>
          </p:cNvPr>
          <p:cNvSpPr/>
          <p:nvPr/>
        </p:nvSpPr>
        <p:spPr>
          <a:xfrm>
            <a:off x="0" y="0"/>
            <a:ext cx="9323514" cy="5236046"/>
          </a:xfrm>
          <a:prstGeom prst="rect">
            <a:avLst/>
          </a:prstGeom>
          <a:solidFill>
            <a:schemeClr val="tx1">
              <a:lumMod val="65000"/>
              <a:lumOff val="35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410" name="Title 1">
            <a:extLst>
              <a:ext uri="{FF2B5EF4-FFF2-40B4-BE49-F238E27FC236}">
                <a16:creationId xmlns:a16="http://schemas.microsoft.com/office/drawing/2014/main" id="{704749A1-F74A-5A4B-B880-257FC48E13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9143999" cy="5143500"/>
          </a:xfrm>
        </p:spPr>
        <p:txBody>
          <a:bodyPr/>
          <a:lstStyle/>
          <a:p>
            <a:pPr algn="ctr"/>
            <a:r>
              <a:rPr lang="en-US" sz="7000" dirty="0">
                <a:solidFill>
                  <a:schemeClr val="bg1"/>
                </a:solidFill>
              </a:rPr>
              <a:t>Questions?</a:t>
            </a:r>
          </a:p>
        </p:txBody>
      </p:sp>
      <p:pic>
        <p:nvPicPr>
          <p:cNvPr id="2" name="Picture 2" descr="Bicep - Visual Studio Marketplace">
            <a:extLst>
              <a:ext uri="{FF2B5EF4-FFF2-40B4-BE49-F238E27FC236}">
                <a16:creationId xmlns:a16="http://schemas.microsoft.com/office/drawing/2014/main" id="{C5CACF8B-6F87-9C89-F97C-B1D072B91B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3363838"/>
            <a:ext cx="1606183" cy="1606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382383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42E55-6090-6F0A-DCE8-E0A4D4E45C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A59541B-E078-990A-DFC6-C40656CC70E2}"/>
              </a:ext>
            </a:extLst>
          </p:cNvPr>
          <p:cNvSpPr/>
          <p:nvPr/>
        </p:nvSpPr>
        <p:spPr>
          <a:xfrm>
            <a:off x="800" y="-26986"/>
            <a:ext cx="9148122" cy="5170486"/>
          </a:xfrm>
          <a:prstGeom prst="rect">
            <a:avLst/>
          </a:prstGeom>
          <a:solidFill>
            <a:schemeClr val="tx1">
              <a:lumMod val="65000"/>
              <a:lumOff val="35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410" name="Title 1">
            <a:extLst>
              <a:ext uri="{FF2B5EF4-FFF2-40B4-BE49-F238E27FC236}">
                <a16:creationId xmlns:a16="http://schemas.microsoft.com/office/drawing/2014/main" id="{3DFACEA0-9BDE-9D10-225E-284EEBCFA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0"/>
            <a:ext cx="8856984" cy="5143500"/>
          </a:xfrm>
        </p:spPr>
        <p:txBody>
          <a:bodyPr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First Hands On Lab coming up…</a:t>
            </a:r>
            <a:br>
              <a:rPr lang="en-US" sz="4000" dirty="0">
                <a:solidFill>
                  <a:schemeClr val="bg1"/>
                </a:solidFill>
              </a:rPr>
            </a:br>
            <a:r>
              <a:rPr lang="en-US" sz="4000" dirty="0">
                <a:solidFill>
                  <a:schemeClr val="bg1"/>
                </a:solidFill>
              </a:rPr>
              <a:t>…how do you want to run these?</a:t>
            </a:r>
            <a:br>
              <a:rPr lang="en-US" sz="4000" dirty="0">
                <a:solidFill>
                  <a:schemeClr val="bg1"/>
                </a:solidFill>
              </a:rPr>
            </a:br>
            <a:r>
              <a:rPr lang="en-US" sz="2400" dirty="0">
                <a:solidFill>
                  <a:schemeClr val="bg1"/>
                </a:solidFill>
              </a:rPr>
              <a:t>1. I give you time to do alone then move on</a:t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en-US" sz="2400" dirty="0">
                <a:solidFill>
                  <a:schemeClr val="bg1"/>
                </a:solidFill>
              </a:rPr>
              <a:t>2. We “Do It Live™️” together</a:t>
            </a:r>
          </a:p>
        </p:txBody>
      </p:sp>
      <p:pic>
        <p:nvPicPr>
          <p:cNvPr id="2" name="Picture 2" descr="Bicep - Visual Studio Marketplace">
            <a:extLst>
              <a:ext uri="{FF2B5EF4-FFF2-40B4-BE49-F238E27FC236}">
                <a16:creationId xmlns:a16="http://schemas.microsoft.com/office/drawing/2014/main" id="{BF2DD072-E024-9E49-1AD7-458716D57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3651870"/>
            <a:ext cx="1318151" cy="1318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49201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04AF22-34AF-3ADD-AC75-F9505E89F1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>
            <a:extLst>
              <a:ext uri="{FF2B5EF4-FFF2-40B4-BE49-F238E27FC236}">
                <a16:creationId xmlns:a16="http://schemas.microsoft.com/office/drawing/2014/main" id="{4C8F85F8-C842-3FAE-3816-54033195B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Poll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6A15FA-5190-C091-9D01-EE723DE560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31590"/>
            <a:ext cx="8229600" cy="3394472"/>
          </a:xfrm>
        </p:spPr>
        <p:txBody>
          <a:bodyPr>
            <a:normAutofit/>
          </a:bodyPr>
          <a:lstStyle/>
          <a:p>
            <a:r>
              <a:rPr lang="en-US" sz="2600" dirty="0"/>
              <a:t>How many .NET Developers in the room?</a:t>
            </a:r>
          </a:p>
          <a:p>
            <a:r>
              <a:rPr lang="en-US" sz="2600" dirty="0"/>
              <a:t>How many have used Azure?</a:t>
            </a:r>
          </a:p>
          <a:p>
            <a:r>
              <a:rPr lang="en-US" sz="2600" dirty="0"/>
              <a:t>How many have used Bicep?</a:t>
            </a:r>
          </a:p>
          <a:p>
            <a:r>
              <a:rPr lang="en-US" sz="2600" dirty="0"/>
              <a:t>How many have used GitHub Actions?</a:t>
            </a:r>
          </a:p>
          <a:p>
            <a:r>
              <a:rPr lang="en-US" sz="2600" dirty="0"/>
              <a:t>Why are you here? What do you want to learn?</a:t>
            </a:r>
          </a:p>
        </p:txBody>
      </p:sp>
    </p:spTree>
    <p:extLst>
      <p:ext uri="{BB962C8B-B14F-4D97-AF65-F5344CB8AC3E}">
        <p14:creationId xmlns:p14="http://schemas.microsoft.com/office/powerpoint/2010/main" val="2711019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573B80-7A3D-58AF-9B1D-A84B2EE272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052BE6D-6791-3BCC-CA5E-EDB2CE7504B2}"/>
              </a:ext>
            </a:extLst>
          </p:cNvPr>
          <p:cNvSpPr/>
          <p:nvPr/>
        </p:nvSpPr>
        <p:spPr>
          <a:xfrm>
            <a:off x="800" y="-26986"/>
            <a:ext cx="9148122" cy="5170486"/>
          </a:xfrm>
          <a:prstGeom prst="rect">
            <a:avLst/>
          </a:prstGeom>
          <a:solidFill>
            <a:schemeClr val="tx1">
              <a:lumMod val="65000"/>
              <a:lumOff val="35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410" name="Title 1">
            <a:extLst>
              <a:ext uri="{FF2B5EF4-FFF2-40B4-BE49-F238E27FC236}">
                <a16:creationId xmlns:a16="http://schemas.microsoft.com/office/drawing/2014/main" id="{9862DFB4-55ED-574E-72A8-7CC61EC15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0"/>
            <a:ext cx="8856984" cy="5143500"/>
          </a:xfrm>
        </p:spPr>
        <p:txBody>
          <a:bodyPr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Break then Hands On for</a:t>
            </a:r>
            <a:br>
              <a:rPr lang="en-US" sz="4000" dirty="0">
                <a:solidFill>
                  <a:schemeClr val="bg1"/>
                </a:solidFill>
              </a:rPr>
            </a:br>
            <a:r>
              <a:rPr lang="en-US" sz="4000" dirty="0">
                <a:solidFill>
                  <a:schemeClr val="bg1"/>
                </a:solidFill>
              </a:rPr>
              <a:t>40 minutes</a:t>
            </a:r>
            <a:br>
              <a:rPr lang="en-US" sz="4000" dirty="0">
                <a:solidFill>
                  <a:schemeClr val="bg1"/>
                </a:solidFill>
              </a:rPr>
            </a:br>
            <a:br>
              <a:rPr lang="en-US" sz="4000" dirty="0">
                <a:solidFill>
                  <a:schemeClr val="bg1"/>
                </a:solidFill>
              </a:rPr>
            </a:br>
            <a:r>
              <a:rPr lang="en-US" sz="2000" dirty="0">
                <a:solidFill>
                  <a:schemeClr val="bg1"/>
                </a:solidFill>
              </a:rPr>
              <a:t>Module 4:</a:t>
            </a:r>
            <a:br>
              <a:rPr lang="en-US" sz="4000" dirty="0">
                <a:solidFill>
                  <a:schemeClr val="bg1"/>
                </a:solidFill>
              </a:rPr>
            </a:br>
            <a:r>
              <a:rPr lang="en-US" sz="20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https://github.com/scottsauber/workshop-dotnet-azure-github-bicep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br>
              <a:rPr lang="en-US" sz="4000" dirty="0">
                <a:solidFill>
                  <a:schemeClr val="bg1"/>
                </a:solidFill>
              </a:rPr>
            </a:br>
            <a:endParaRPr lang="en-US" sz="4000" dirty="0">
              <a:solidFill>
                <a:schemeClr val="bg1"/>
              </a:solidFill>
            </a:endParaRPr>
          </a:p>
        </p:txBody>
      </p:sp>
      <p:pic>
        <p:nvPicPr>
          <p:cNvPr id="2" name="Picture 2" descr="Bicep - Visual Studio Marketplace">
            <a:extLst>
              <a:ext uri="{FF2B5EF4-FFF2-40B4-BE49-F238E27FC236}">
                <a16:creationId xmlns:a16="http://schemas.microsoft.com/office/drawing/2014/main" id="{1EE91609-66EF-5B53-94B9-0EA271FA12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3651870"/>
            <a:ext cx="1318151" cy="1318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499833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17B449-4364-66F7-40F7-38306FAD00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5A6042E-E364-73F1-AF66-80955C3F6B6D}"/>
              </a:ext>
            </a:extLst>
          </p:cNvPr>
          <p:cNvSpPr/>
          <p:nvPr/>
        </p:nvSpPr>
        <p:spPr>
          <a:xfrm>
            <a:off x="800" y="-26986"/>
            <a:ext cx="9148122" cy="5170486"/>
          </a:xfrm>
          <a:prstGeom prst="rect">
            <a:avLst/>
          </a:prstGeom>
          <a:solidFill>
            <a:schemeClr val="tx1">
              <a:lumMod val="65000"/>
              <a:lumOff val="35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410" name="Title 1">
            <a:extLst>
              <a:ext uri="{FF2B5EF4-FFF2-40B4-BE49-F238E27FC236}">
                <a16:creationId xmlns:a16="http://schemas.microsoft.com/office/drawing/2014/main" id="{9E81077D-1E37-98BA-4B8C-90DE763264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5143500"/>
          </a:xfrm>
        </p:spPr>
        <p:txBody>
          <a:bodyPr/>
          <a:lstStyle/>
          <a:p>
            <a:pPr algn="ctr"/>
            <a:r>
              <a:rPr lang="en-US" sz="7000" dirty="0">
                <a:solidFill>
                  <a:schemeClr val="bg1"/>
                </a:solidFill>
              </a:rPr>
              <a:t>CI/CD Pipelines</a:t>
            </a:r>
          </a:p>
        </p:txBody>
      </p:sp>
      <p:pic>
        <p:nvPicPr>
          <p:cNvPr id="3" name="Picture 2" descr="What is GitHub? — Pythia Foundations">
            <a:extLst>
              <a:ext uri="{FF2B5EF4-FFF2-40B4-BE49-F238E27FC236}">
                <a16:creationId xmlns:a16="http://schemas.microsoft.com/office/drawing/2014/main" id="{4657A4ED-C8F9-46C1-EE04-2F91F9D020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0528" y="3435846"/>
            <a:ext cx="2705362" cy="1521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261419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579296" cy="85725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Continuous Integration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562377"/>
          </a:xfrm>
        </p:spPr>
        <p:txBody>
          <a:bodyPr>
            <a:normAutofit/>
          </a:bodyPr>
          <a:lstStyle/>
          <a:p>
            <a:r>
              <a:rPr lang="en-US" dirty="0"/>
              <a:t>Automated verification of your application that generates artifacts</a:t>
            </a:r>
          </a:p>
          <a:p>
            <a:r>
              <a:rPr lang="en-US" dirty="0"/>
              <a:t>Compiles the app</a:t>
            </a:r>
          </a:p>
          <a:p>
            <a:r>
              <a:rPr lang="en-US" dirty="0"/>
              <a:t>Runs the tests</a:t>
            </a:r>
          </a:p>
          <a:p>
            <a:r>
              <a:rPr lang="en-US" dirty="0"/>
              <a:t>Independent witness - eliminates “works on my machine”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3953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ECE2DC-8C99-12F1-7BDB-DB4078F102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E25BB7-39F5-AE79-A13B-F00AA7B92C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579296" cy="85725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Continuous Delivery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4F1721-3DFF-F470-50BD-E70B958A80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562377"/>
          </a:xfrm>
        </p:spPr>
        <p:txBody>
          <a:bodyPr>
            <a:normAutofit/>
          </a:bodyPr>
          <a:lstStyle/>
          <a:p>
            <a:r>
              <a:rPr lang="en-US" dirty="0"/>
              <a:t>Takes the artifacts from CI and deploys them automatically</a:t>
            </a:r>
          </a:p>
          <a:p>
            <a:r>
              <a:rPr lang="en-US" dirty="0"/>
              <a:t>Doesn’t deploy all the way to Production</a:t>
            </a:r>
          </a:p>
          <a:p>
            <a:r>
              <a:rPr lang="en-US" dirty="0"/>
              <a:t>Deploying to Production is a button click</a:t>
            </a:r>
          </a:p>
        </p:txBody>
      </p:sp>
    </p:spTree>
    <p:extLst>
      <p:ext uri="{BB962C8B-B14F-4D97-AF65-F5344CB8AC3E}">
        <p14:creationId xmlns:p14="http://schemas.microsoft.com/office/powerpoint/2010/main" val="3200663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D16747-5C21-F516-1285-B4451050A3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B9967-EAEA-FB91-68BD-0396C9ED57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579296" cy="85725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Continuous Deployment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01F3A4-EEC4-7A6F-BF16-DF6717F218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562377"/>
          </a:xfrm>
        </p:spPr>
        <p:txBody>
          <a:bodyPr>
            <a:normAutofit/>
          </a:bodyPr>
          <a:lstStyle/>
          <a:p>
            <a:r>
              <a:rPr lang="en-US" dirty="0"/>
              <a:t>Deploys all the way to Production automatically</a:t>
            </a:r>
          </a:p>
          <a:p>
            <a:r>
              <a:rPr lang="en-US" dirty="0"/>
              <a:t>If the pipeline is green, it’s going to Production</a:t>
            </a:r>
          </a:p>
        </p:txBody>
      </p:sp>
    </p:spTree>
    <p:extLst>
      <p:ext uri="{BB962C8B-B14F-4D97-AF65-F5344CB8AC3E}">
        <p14:creationId xmlns:p14="http://schemas.microsoft.com/office/powerpoint/2010/main" val="2912156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250FAF-BE80-1171-D090-4A128507AD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B6D0B3-A8AA-14C2-C2CC-0A8C718D0A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579296" cy="85725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Confident Green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F8C55B-4B5E-41AB-551B-E7996B5625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56237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If our build passes – why aren’t we shipping to Production?</a:t>
            </a:r>
          </a:p>
          <a:p>
            <a:r>
              <a:rPr lang="en-US" dirty="0"/>
              <a:t>Likely lack of confidence</a:t>
            </a:r>
          </a:p>
          <a:p>
            <a:r>
              <a:rPr lang="en-US" dirty="0"/>
              <a:t>Likely missing automated tests or zero downtime deployments, let’s fix that</a:t>
            </a:r>
          </a:p>
          <a:p>
            <a:r>
              <a:rPr lang="en-US" dirty="0"/>
              <a:t>Ok now why?</a:t>
            </a:r>
          </a:p>
          <a:p>
            <a:r>
              <a:rPr lang="en-US" dirty="0"/>
              <a:t>Repeat</a:t>
            </a:r>
          </a:p>
        </p:txBody>
      </p:sp>
    </p:spTree>
    <p:extLst>
      <p:ext uri="{BB962C8B-B14F-4D97-AF65-F5344CB8AC3E}">
        <p14:creationId xmlns:p14="http://schemas.microsoft.com/office/powerpoint/2010/main" val="4236328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D129BF-A15D-8F21-6412-14F3683BDE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4F6539-900C-E36E-2E1F-48E274C42F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579296" cy="85725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Before CI/CD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C406C2-A6F5-DAD6-B645-AF470A7D92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816" y="1275606"/>
            <a:ext cx="7884368" cy="3142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57984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C346C4-A46C-6463-13A4-6E7D5EF8EC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8E0A1-1C62-D230-A151-CCAA31BBE8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579296" cy="85725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After CI/CD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FF222AE-EDA0-7BC0-FA5D-821357E126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796" y="1275606"/>
            <a:ext cx="8244408" cy="2920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03524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820C21-67BB-2FA3-B7EB-7A1F037EB4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CCCA0-C452-B893-A160-6C3ABF9F9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579296" cy="85725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What’s in a Pipeline?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BF0D5AF-7D72-AF41-567C-BC0764ED2D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828" y="1203598"/>
            <a:ext cx="7668344" cy="3492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46108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D98A66-D8B9-9B2D-68B7-FE66B86BFB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8F0AA19-EC39-63FF-D488-52A952EE7082}"/>
              </a:ext>
            </a:extLst>
          </p:cNvPr>
          <p:cNvSpPr/>
          <p:nvPr/>
        </p:nvSpPr>
        <p:spPr>
          <a:xfrm>
            <a:off x="0" y="0"/>
            <a:ext cx="9323514" cy="5236046"/>
          </a:xfrm>
          <a:prstGeom prst="rect">
            <a:avLst/>
          </a:prstGeom>
          <a:solidFill>
            <a:schemeClr val="tx1">
              <a:lumMod val="65000"/>
              <a:lumOff val="35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410" name="Title 1">
            <a:extLst>
              <a:ext uri="{FF2B5EF4-FFF2-40B4-BE49-F238E27FC236}">
                <a16:creationId xmlns:a16="http://schemas.microsoft.com/office/drawing/2014/main" id="{A8F50DCD-CAA0-759C-460A-8C8BA613A0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9143999" cy="5143500"/>
          </a:xfrm>
        </p:spPr>
        <p:txBody>
          <a:bodyPr/>
          <a:lstStyle/>
          <a:p>
            <a:pPr algn="ctr"/>
            <a:r>
              <a:rPr lang="en-US" sz="7000" dirty="0">
                <a:solidFill>
                  <a:schemeClr val="bg1"/>
                </a:solidFill>
              </a:rPr>
              <a:t>Questions?</a:t>
            </a:r>
          </a:p>
        </p:txBody>
      </p:sp>
      <p:pic>
        <p:nvPicPr>
          <p:cNvPr id="2" name="Picture 1" descr="What is GitHub? — Pythia Foundations">
            <a:extLst>
              <a:ext uri="{FF2B5EF4-FFF2-40B4-BE49-F238E27FC236}">
                <a16:creationId xmlns:a16="http://schemas.microsoft.com/office/drawing/2014/main" id="{1EDC0E41-FA9A-DBF7-C78C-84AA04C53F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0528" y="3435846"/>
            <a:ext cx="2705362" cy="1521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79600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CA3756-D68A-A936-B2E2-5B903072F3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>
            <a:extLst>
              <a:ext uri="{FF2B5EF4-FFF2-40B4-BE49-F238E27FC236}">
                <a16:creationId xmlns:a16="http://schemas.microsoft.com/office/drawing/2014/main" id="{F2801D56-310E-0A51-5333-D6027FD939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EFE4C9-0C86-79D2-41F6-1D61A36B59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31590"/>
            <a:ext cx="8229600" cy="3888432"/>
          </a:xfrm>
        </p:spPr>
        <p:txBody>
          <a:bodyPr>
            <a:noAutofit/>
          </a:bodyPr>
          <a:lstStyle/>
          <a:p>
            <a:r>
              <a:rPr lang="en-US" sz="2400" dirty="0"/>
              <a:t>What is the final state of what we’re building?</a:t>
            </a:r>
          </a:p>
          <a:p>
            <a:r>
              <a:rPr lang="en-US" sz="2400" dirty="0"/>
              <a:t>What is Azure?</a:t>
            </a:r>
          </a:p>
          <a:p>
            <a:r>
              <a:rPr lang="en-US" sz="2400" dirty="0"/>
              <a:t>What is Azure App Service? Plans?</a:t>
            </a:r>
          </a:p>
          <a:p>
            <a:r>
              <a:rPr lang="en-US" sz="2400" dirty="0"/>
              <a:t>What is Bicep?</a:t>
            </a:r>
          </a:p>
          <a:p>
            <a:r>
              <a:rPr lang="en-US" sz="2400" dirty="0"/>
              <a:t>What are GitHub Actions?</a:t>
            </a:r>
          </a:p>
          <a:p>
            <a:r>
              <a:rPr lang="en-US" sz="2400" dirty="0"/>
              <a:t>Health Checks</a:t>
            </a:r>
          </a:p>
          <a:p>
            <a:r>
              <a:rPr lang="en-US" sz="2400" dirty="0"/>
              <a:t>Azure Key Vault Integration</a:t>
            </a:r>
          </a:p>
          <a:p>
            <a:r>
              <a:rPr lang="en-US" sz="2400" dirty="0"/>
              <a:t>Azure Application Insights Integration</a:t>
            </a:r>
          </a:p>
          <a:p>
            <a:r>
              <a:rPr lang="en-US" sz="2400" dirty="0"/>
              <a:t>Hands on all throughout</a:t>
            </a:r>
          </a:p>
        </p:txBody>
      </p:sp>
    </p:spTree>
    <p:extLst>
      <p:ext uri="{BB962C8B-B14F-4D97-AF65-F5344CB8AC3E}">
        <p14:creationId xmlns:p14="http://schemas.microsoft.com/office/powerpoint/2010/main" val="24933870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D17763-F88A-3720-4998-A880AEA86B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98B1B64-ECF7-7817-C869-DA67EEB7D51D}"/>
              </a:ext>
            </a:extLst>
          </p:cNvPr>
          <p:cNvSpPr/>
          <p:nvPr/>
        </p:nvSpPr>
        <p:spPr>
          <a:xfrm>
            <a:off x="800" y="-26986"/>
            <a:ext cx="9148122" cy="5170486"/>
          </a:xfrm>
          <a:prstGeom prst="rect">
            <a:avLst/>
          </a:prstGeom>
          <a:solidFill>
            <a:schemeClr val="tx1">
              <a:lumMod val="65000"/>
              <a:lumOff val="35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410" name="Title 1">
            <a:extLst>
              <a:ext uri="{FF2B5EF4-FFF2-40B4-BE49-F238E27FC236}">
                <a16:creationId xmlns:a16="http://schemas.microsoft.com/office/drawing/2014/main" id="{B5C672D4-F6E8-FB9E-03DA-85D4D7D88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5143500"/>
          </a:xfrm>
        </p:spPr>
        <p:txBody>
          <a:bodyPr/>
          <a:lstStyle/>
          <a:p>
            <a:pPr algn="ctr"/>
            <a:r>
              <a:rPr lang="en-US" sz="7000" dirty="0">
                <a:solidFill>
                  <a:schemeClr val="bg1"/>
                </a:solidFill>
              </a:rPr>
              <a:t>GitHub Actions</a:t>
            </a:r>
          </a:p>
        </p:txBody>
      </p:sp>
      <p:pic>
        <p:nvPicPr>
          <p:cNvPr id="3" name="Picture 2" descr="What is GitHub? — Pythia Foundations">
            <a:extLst>
              <a:ext uri="{FF2B5EF4-FFF2-40B4-BE49-F238E27FC236}">
                <a16:creationId xmlns:a16="http://schemas.microsoft.com/office/drawing/2014/main" id="{23E42BD9-EAE0-1BDF-C070-9F48BECBC4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0528" y="3435846"/>
            <a:ext cx="2705362" cy="1521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778810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3C3C41-B6D1-D971-79D7-295129A6D0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49CC7-B60B-D556-3C20-FFD3253AF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What is GitHub Actions?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DF6295-0937-8113-39C4-E02DBE95FA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562377"/>
          </a:xfrm>
        </p:spPr>
        <p:txBody>
          <a:bodyPr>
            <a:normAutofit/>
          </a:bodyPr>
          <a:lstStyle/>
          <a:p>
            <a:r>
              <a:rPr lang="en-US" dirty="0"/>
              <a:t>Thing doer on a trigger</a:t>
            </a:r>
          </a:p>
          <a:p>
            <a:r>
              <a:rPr lang="en-US" dirty="0"/>
              <a:t>Trigger could be PR, push to main branch, open an issue, </a:t>
            </a:r>
            <a:r>
              <a:rPr lang="en-US" dirty="0" err="1"/>
              <a:t>etc</a:t>
            </a:r>
            <a:endParaRPr lang="en-US" dirty="0"/>
          </a:p>
          <a:p>
            <a:r>
              <a:rPr lang="en-US" dirty="0"/>
              <a:t>Automatically build and deploys your application</a:t>
            </a:r>
          </a:p>
          <a:p>
            <a:r>
              <a:rPr lang="en-US" dirty="0"/>
              <a:t>Including the infrastructure (i.e. Bicep)</a:t>
            </a:r>
          </a:p>
        </p:txBody>
      </p:sp>
    </p:spTree>
    <p:extLst>
      <p:ext uri="{BB962C8B-B14F-4D97-AF65-F5344CB8AC3E}">
        <p14:creationId xmlns:p14="http://schemas.microsoft.com/office/powerpoint/2010/main" val="1214650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GitHub Actions Concepts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562377"/>
          </a:xfrm>
        </p:spPr>
        <p:txBody>
          <a:bodyPr>
            <a:normAutofit/>
          </a:bodyPr>
          <a:lstStyle/>
          <a:p>
            <a:r>
              <a:rPr lang="en-US" dirty="0"/>
              <a:t>Workflows</a:t>
            </a:r>
          </a:p>
          <a:p>
            <a:r>
              <a:rPr lang="en-US" dirty="0"/>
              <a:t>Triggers</a:t>
            </a:r>
          </a:p>
          <a:p>
            <a:r>
              <a:rPr lang="en-US" dirty="0"/>
              <a:t>Jobs</a:t>
            </a:r>
          </a:p>
          <a:p>
            <a:r>
              <a:rPr lang="en-US" dirty="0"/>
              <a:t>Steps</a:t>
            </a:r>
          </a:p>
          <a:p>
            <a:r>
              <a:rPr lang="en-US" dirty="0"/>
              <a:t>Inputs</a:t>
            </a:r>
          </a:p>
          <a:p>
            <a:r>
              <a:rPr lang="en-US" dirty="0"/>
              <a:t>Secrets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04A2ACA-FF87-8A20-6F8F-BFF8BF708272}"/>
              </a:ext>
            </a:extLst>
          </p:cNvPr>
          <p:cNvGrpSpPr/>
          <p:nvPr/>
        </p:nvGrpSpPr>
        <p:grpSpPr>
          <a:xfrm>
            <a:off x="7477988" y="4639058"/>
            <a:ext cx="1598043" cy="355742"/>
            <a:chOff x="9970651" y="6185410"/>
            <a:chExt cx="2130724" cy="474323"/>
          </a:xfrm>
        </p:grpSpPr>
        <p:sp>
          <p:nvSpPr>
            <p:cNvPr id="5" name="Subtitle 2">
              <a:extLst>
                <a:ext uri="{FF2B5EF4-FFF2-40B4-BE49-F238E27FC236}">
                  <a16:creationId xmlns:a16="http://schemas.microsoft.com/office/drawing/2014/main" id="{5258820E-D2AE-6AE9-CDB9-EAC898D35AC7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68580" tIns="34290" rIns="68580" bIns="3429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800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sz="1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D74B29E-2554-BA60-5B26-1A510C83F47E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3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05299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Example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04A2ACA-FF87-8A20-6F8F-BFF8BF708272}"/>
              </a:ext>
            </a:extLst>
          </p:cNvPr>
          <p:cNvGrpSpPr/>
          <p:nvPr/>
        </p:nvGrpSpPr>
        <p:grpSpPr>
          <a:xfrm>
            <a:off x="7477988" y="4639058"/>
            <a:ext cx="1598043" cy="355742"/>
            <a:chOff x="9970651" y="6185410"/>
            <a:chExt cx="2130724" cy="474323"/>
          </a:xfrm>
        </p:grpSpPr>
        <p:sp>
          <p:nvSpPr>
            <p:cNvPr id="5" name="Subtitle 2">
              <a:extLst>
                <a:ext uri="{FF2B5EF4-FFF2-40B4-BE49-F238E27FC236}">
                  <a16:creationId xmlns:a16="http://schemas.microsoft.com/office/drawing/2014/main" id="{5258820E-D2AE-6AE9-CDB9-EAC898D35AC7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68580" tIns="34290" rIns="68580" bIns="3429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800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sz="1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D74B29E-2554-BA60-5B26-1A510C83F47E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3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12E483C3-3387-F5B8-CC86-CF0EDA3FA8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6175" y="1101428"/>
            <a:ext cx="3786215" cy="389337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2B376C2F-4ABE-A5C1-F8D9-6EE5CDE7441A}"/>
              </a:ext>
            </a:extLst>
          </p:cNvPr>
          <p:cNvSpPr/>
          <p:nvPr/>
        </p:nvSpPr>
        <p:spPr>
          <a:xfrm>
            <a:off x="2757529" y="1101428"/>
            <a:ext cx="2441879" cy="27017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4E3302D-A060-79C7-7C5B-A8ADBAD4DC89}"/>
              </a:ext>
            </a:extLst>
          </p:cNvPr>
          <p:cNvSpPr/>
          <p:nvPr/>
        </p:nvSpPr>
        <p:spPr>
          <a:xfrm>
            <a:off x="2757529" y="1517629"/>
            <a:ext cx="2441879" cy="84539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0CADE1E-AA2F-6EA6-6E7B-C0B163227D85}"/>
              </a:ext>
            </a:extLst>
          </p:cNvPr>
          <p:cNvSpPr/>
          <p:nvPr/>
        </p:nvSpPr>
        <p:spPr>
          <a:xfrm>
            <a:off x="2757528" y="2410815"/>
            <a:ext cx="2814597" cy="93618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715ED58-86DF-D0C0-A897-AD96E4E79251}"/>
              </a:ext>
            </a:extLst>
          </p:cNvPr>
          <p:cNvSpPr/>
          <p:nvPr/>
        </p:nvSpPr>
        <p:spPr>
          <a:xfrm>
            <a:off x="3081975" y="3450029"/>
            <a:ext cx="2490151" cy="146976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161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How do I reuse workflows?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04A2ACA-FF87-8A20-6F8F-BFF8BF708272}"/>
              </a:ext>
            </a:extLst>
          </p:cNvPr>
          <p:cNvGrpSpPr/>
          <p:nvPr/>
        </p:nvGrpSpPr>
        <p:grpSpPr>
          <a:xfrm>
            <a:off x="7477988" y="4639058"/>
            <a:ext cx="1598043" cy="355742"/>
            <a:chOff x="9970651" y="6185410"/>
            <a:chExt cx="2130724" cy="474323"/>
          </a:xfrm>
        </p:grpSpPr>
        <p:sp>
          <p:nvSpPr>
            <p:cNvPr id="5" name="Subtitle 2">
              <a:extLst>
                <a:ext uri="{FF2B5EF4-FFF2-40B4-BE49-F238E27FC236}">
                  <a16:creationId xmlns:a16="http://schemas.microsoft.com/office/drawing/2014/main" id="{5258820E-D2AE-6AE9-CDB9-EAC898D35AC7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68580" tIns="34290" rIns="68580" bIns="3429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800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sz="1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D74B29E-2554-BA60-5B26-1A510C83F47E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3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B3B03860-5922-F040-5AD8-1DFD422862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420" y="1100631"/>
            <a:ext cx="5825442" cy="394271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C3957D4-E9AD-EC45-88DF-65AE440E37A4}"/>
              </a:ext>
            </a:extLst>
          </p:cNvPr>
          <p:cNvSpPr/>
          <p:nvPr/>
        </p:nvSpPr>
        <p:spPr>
          <a:xfrm>
            <a:off x="3231460" y="4639057"/>
            <a:ext cx="2340665" cy="28074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295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88998F1-ED47-B674-9980-D0E822B492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2192" y="1276604"/>
            <a:ext cx="4659301" cy="36669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How do I reuse workflows?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04A2ACA-FF87-8A20-6F8F-BFF8BF708272}"/>
              </a:ext>
            </a:extLst>
          </p:cNvPr>
          <p:cNvGrpSpPr/>
          <p:nvPr/>
        </p:nvGrpSpPr>
        <p:grpSpPr>
          <a:xfrm>
            <a:off x="7477988" y="4639058"/>
            <a:ext cx="1598043" cy="355742"/>
            <a:chOff x="9970651" y="6185410"/>
            <a:chExt cx="2130724" cy="474323"/>
          </a:xfrm>
        </p:grpSpPr>
        <p:sp>
          <p:nvSpPr>
            <p:cNvPr id="5" name="Subtitle 2">
              <a:extLst>
                <a:ext uri="{FF2B5EF4-FFF2-40B4-BE49-F238E27FC236}">
                  <a16:creationId xmlns:a16="http://schemas.microsoft.com/office/drawing/2014/main" id="{5258820E-D2AE-6AE9-CDB9-EAC898D35AC7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68580" tIns="34290" rIns="68580" bIns="3429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800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sz="1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D74B29E-2554-BA60-5B26-1A510C83F47E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4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AC3957D4-E9AD-EC45-88DF-65AE440E37A4}"/>
              </a:ext>
            </a:extLst>
          </p:cNvPr>
          <p:cNvSpPr/>
          <p:nvPr/>
        </p:nvSpPr>
        <p:spPr>
          <a:xfrm>
            <a:off x="2154308" y="1590227"/>
            <a:ext cx="1610139" cy="96661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25BF272-21BE-64C2-393B-8DDF7F5D08F9}"/>
              </a:ext>
            </a:extLst>
          </p:cNvPr>
          <p:cNvSpPr/>
          <p:nvPr/>
        </p:nvSpPr>
        <p:spPr>
          <a:xfrm>
            <a:off x="3559452" y="4717639"/>
            <a:ext cx="1427507" cy="20924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116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8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91BC896-CFD0-C5CB-370F-C287D74C06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335" y="1464054"/>
            <a:ext cx="5779336" cy="297896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Consume reusable workflow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04A2ACA-FF87-8A20-6F8F-BFF8BF708272}"/>
              </a:ext>
            </a:extLst>
          </p:cNvPr>
          <p:cNvGrpSpPr/>
          <p:nvPr/>
        </p:nvGrpSpPr>
        <p:grpSpPr>
          <a:xfrm>
            <a:off x="7477988" y="4639058"/>
            <a:ext cx="1598043" cy="355742"/>
            <a:chOff x="9970651" y="6185410"/>
            <a:chExt cx="2130724" cy="474323"/>
          </a:xfrm>
        </p:grpSpPr>
        <p:sp>
          <p:nvSpPr>
            <p:cNvPr id="5" name="Subtitle 2">
              <a:extLst>
                <a:ext uri="{FF2B5EF4-FFF2-40B4-BE49-F238E27FC236}">
                  <a16:creationId xmlns:a16="http://schemas.microsoft.com/office/drawing/2014/main" id="{5258820E-D2AE-6AE9-CDB9-EAC898D35AC7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68580" tIns="34290" rIns="68580" bIns="3429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800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sz="1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D74B29E-2554-BA60-5B26-1A510C83F47E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4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AC3957D4-E9AD-EC45-88DF-65AE440E37A4}"/>
              </a:ext>
            </a:extLst>
          </p:cNvPr>
          <p:cNvSpPr/>
          <p:nvPr/>
        </p:nvSpPr>
        <p:spPr>
          <a:xfrm>
            <a:off x="2497208" y="3548609"/>
            <a:ext cx="4882462" cy="81752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334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DD5E5B3-984E-5ED9-4FD5-AB598795EB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8005" y="1397979"/>
            <a:ext cx="6407990" cy="303611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Consume from another repo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04A2ACA-FF87-8A20-6F8F-BFF8BF708272}"/>
              </a:ext>
            </a:extLst>
          </p:cNvPr>
          <p:cNvGrpSpPr/>
          <p:nvPr/>
        </p:nvGrpSpPr>
        <p:grpSpPr>
          <a:xfrm>
            <a:off x="7477988" y="4639058"/>
            <a:ext cx="1598043" cy="355742"/>
            <a:chOff x="9970651" y="6185410"/>
            <a:chExt cx="2130724" cy="474323"/>
          </a:xfrm>
        </p:grpSpPr>
        <p:sp>
          <p:nvSpPr>
            <p:cNvPr id="5" name="Subtitle 2">
              <a:extLst>
                <a:ext uri="{FF2B5EF4-FFF2-40B4-BE49-F238E27FC236}">
                  <a16:creationId xmlns:a16="http://schemas.microsoft.com/office/drawing/2014/main" id="{5258820E-D2AE-6AE9-CDB9-EAC898D35AC7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68580" tIns="34290" rIns="68580" bIns="3429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800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sz="1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D74B29E-2554-BA60-5B26-1A510C83F47E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4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AC3957D4-E9AD-EC45-88DF-65AE440E37A4}"/>
              </a:ext>
            </a:extLst>
          </p:cNvPr>
          <p:cNvSpPr/>
          <p:nvPr/>
        </p:nvSpPr>
        <p:spPr>
          <a:xfrm>
            <a:off x="2318303" y="3455430"/>
            <a:ext cx="5159685" cy="33510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649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C2DF5F-7CAA-1B9D-62F5-17AD028733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0571F1B-600E-7C68-355F-2AEEF2CFDF18}"/>
              </a:ext>
            </a:extLst>
          </p:cNvPr>
          <p:cNvSpPr/>
          <p:nvPr/>
        </p:nvSpPr>
        <p:spPr>
          <a:xfrm>
            <a:off x="800" y="-26986"/>
            <a:ext cx="9148122" cy="5170486"/>
          </a:xfrm>
          <a:prstGeom prst="rect">
            <a:avLst/>
          </a:prstGeom>
          <a:solidFill>
            <a:schemeClr val="tx1">
              <a:lumMod val="65000"/>
              <a:lumOff val="35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410" name="Title 1">
            <a:extLst>
              <a:ext uri="{FF2B5EF4-FFF2-40B4-BE49-F238E27FC236}">
                <a16:creationId xmlns:a16="http://schemas.microsoft.com/office/drawing/2014/main" id="{CAE82E6D-BE38-BE78-34F5-91D4E6ECDA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5143500"/>
          </a:xfrm>
        </p:spPr>
        <p:txBody>
          <a:bodyPr/>
          <a:lstStyle/>
          <a:p>
            <a:pPr algn="ctr"/>
            <a:r>
              <a:rPr lang="en-US" sz="7000" dirty="0">
                <a:solidFill>
                  <a:schemeClr val="bg1"/>
                </a:solidFill>
              </a:rPr>
              <a:t>Live Demo</a:t>
            </a:r>
          </a:p>
        </p:txBody>
      </p:sp>
      <p:pic>
        <p:nvPicPr>
          <p:cNvPr id="3" name="Picture 2" descr="What is GitHub? — Pythia Foundations">
            <a:extLst>
              <a:ext uri="{FF2B5EF4-FFF2-40B4-BE49-F238E27FC236}">
                <a16:creationId xmlns:a16="http://schemas.microsoft.com/office/drawing/2014/main" id="{279C39CB-22B4-D66E-3969-6B50BDFA3C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0528" y="3435846"/>
            <a:ext cx="2705362" cy="1521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533375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E25068-0369-D8B7-3774-7A18976EE2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70A3D1D-F01F-9C44-2C21-18F2DFCF3C8C}"/>
              </a:ext>
            </a:extLst>
          </p:cNvPr>
          <p:cNvSpPr/>
          <p:nvPr/>
        </p:nvSpPr>
        <p:spPr>
          <a:xfrm>
            <a:off x="0" y="0"/>
            <a:ext cx="9323514" cy="5236046"/>
          </a:xfrm>
          <a:prstGeom prst="rect">
            <a:avLst/>
          </a:prstGeom>
          <a:solidFill>
            <a:schemeClr val="tx1">
              <a:lumMod val="65000"/>
              <a:lumOff val="35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410" name="Title 1">
            <a:extLst>
              <a:ext uri="{FF2B5EF4-FFF2-40B4-BE49-F238E27FC236}">
                <a16:creationId xmlns:a16="http://schemas.microsoft.com/office/drawing/2014/main" id="{658D38F5-D285-8172-C089-D4436BD478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9143999" cy="5143500"/>
          </a:xfrm>
        </p:spPr>
        <p:txBody>
          <a:bodyPr/>
          <a:lstStyle/>
          <a:p>
            <a:pPr algn="ctr"/>
            <a:r>
              <a:rPr lang="en-US" sz="7000" dirty="0">
                <a:solidFill>
                  <a:schemeClr val="bg1"/>
                </a:solidFill>
              </a:rPr>
              <a:t>Questions?</a:t>
            </a:r>
          </a:p>
        </p:txBody>
      </p:sp>
      <p:pic>
        <p:nvPicPr>
          <p:cNvPr id="2" name="Picture 1" descr="What is GitHub? — Pythia Foundations">
            <a:extLst>
              <a:ext uri="{FF2B5EF4-FFF2-40B4-BE49-F238E27FC236}">
                <a16:creationId xmlns:a16="http://schemas.microsoft.com/office/drawing/2014/main" id="{2CBCA22F-A892-2ED2-F7A5-ACDD35658D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0528" y="3435846"/>
            <a:ext cx="2705362" cy="1521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87563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464CED-69D3-1C53-846D-D97A1BCA69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>
            <a:extLst>
              <a:ext uri="{FF2B5EF4-FFF2-40B4-BE49-F238E27FC236}">
                <a16:creationId xmlns:a16="http://schemas.microsoft.com/office/drawing/2014/main" id="{EDC82A97-6766-B8D0-F025-588340DEF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3827D5-99D5-9073-43CF-3CE3F651C6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31590"/>
            <a:ext cx="8229600" cy="3888432"/>
          </a:xfrm>
        </p:spPr>
        <p:txBody>
          <a:bodyPr>
            <a:normAutofit/>
          </a:bodyPr>
          <a:lstStyle/>
          <a:p>
            <a:r>
              <a:rPr lang="en-US" sz="2600" dirty="0"/>
              <a:t>Learn GitHub Actions, Bicep, and Azure</a:t>
            </a:r>
          </a:p>
          <a:p>
            <a:r>
              <a:rPr lang="en-US" sz="2600" dirty="0"/>
              <a:t>How they all integrate with a .NET app</a:t>
            </a:r>
          </a:p>
          <a:p>
            <a:r>
              <a:rPr lang="en-US" sz="2600" dirty="0"/>
              <a:t>The feedback loop on this can be slow – especially if you typo!</a:t>
            </a:r>
          </a:p>
          <a:p>
            <a:r>
              <a:rPr lang="en-US" sz="2600" dirty="0"/>
              <a:t>Take home a few things back to work, whether beginner or expert</a:t>
            </a:r>
          </a:p>
        </p:txBody>
      </p:sp>
    </p:spTree>
    <p:extLst>
      <p:ext uri="{BB962C8B-B14F-4D97-AF65-F5344CB8AC3E}">
        <p14:creationId xmlns:p14="http://schemas.microsoft.com/office/powerpoint/2010/main" val="191130380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63B746-253D-60BE-9579-CA8B626CD0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59FEAD2-F936-A1AA-CBBA-D612DC6019E3}"/>
              </a:ext>
            </a:extLst>
          </p:cNvPr>
          <p:cNvSpPr/>
          <p:nvPr/>
        </p:nvSpPr>
        <p:spPr>
          <a:xfrm>
            <a:off x="800" y="-26986"/>
            <a:ext cx="9148122" cy="5170486"/>
          </a:xfrm>
          <a:prstGeom prst="rect">
            <a:avLst/>
          </a:prstGeom>
          <a:solidFill>
            <a:schemeClr val="tx1">
              <a:lumMod val="65000"/>
              <a:lumOff val="35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410" name="Title 1">
            <a:extLst>
              <a:ext uri="{FF2B5EF4-FFF2-40B4-BE49-F238E27FC236}">
                <a16:creationId xmlns:a16="http://schemas.microsoft.com/office/drawing/2014/main" id="{F8FCAC9B-AFD7-D5F2-F183-9051F5E7AE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512" y="0"/>
            <a:ext cx="9001000" cy="5143500"/>
          </a:xfrm>
        </p:spPr>
        <p:txBody>
          <a:bodyPr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Break then Hands On for</a:t>
            </a:r>
            <a:br>
              <a:rPr lang="en-US" sz="4000">
                <a:solidFill>
                  <a:schemeClr val="bg1"/>
                </a:solidFill>
              </a:rPr>
            </a:br>
            <a:r>
              <a:rPr lang="en-US" sz="4000">
                <a:solidFill>
                  <a:schemeClr val="bg1"/>
                </a:solidFill>
              </a:rPr>
              <a:t>60 </a:t>
            </a:r>
            <a:r>
              <a:rPr lang="en-US" sz="4000" dirty="0">
                <a:solidFill>
                  <a:schemeClr val="bg1"/>
                </a:solidFill>
              </a:rPr>
              <a:t>minutes</a:t>
            </a:r>
            <a:br>
              <a:rPr lang="en-US" sz="4000" dirty="0">
                <a:solidFill>
                  <a:schemeClr val="bg1"/>
                </a:solidFill>
              </a:rPr>
            </a:br>
            <a:r>
              <a:rPr lang="en-US" sz="2000" dirty="0">
                <a:solidFill>
                  <a:schemeClr val="bg1"/>
                </a:solidFill>
              </a:rPr>
              <a:t>Module 6:</a:t>
            </a:r>
            <a:br>
              <a:rPr lang="en-US" sz="2000" dirty="0">
                <a:solidFill>
                  <a:schemeClr val="bg1"/>
                </a:solidFill>
              </a:rPr>
            </a:br>
            <a:r>
              <a:rPr lang="en-US" sz="20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https://github.com/scottsauber/workshop-dotnet-azure-github-bicep</a:t>
            </a: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3" name="Picture 2" descr="What is GitHub? — Pythia Foundations">
            <a:extLst>
              <a:ext uri="{FF2B5EF4-FFF2-40B4-BE49-F238E27FC236}">
                <a16:creationId xmlns:a16="http://schemas.microsoft.com/office/drawing/2014/main" id="{BC716963-30C3-A753-7BE5-7887C54120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0528" y="3579862"/>
            <a:ext cx="2449334" cy="1377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830271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1F09BE-F764-F4E6-324F-A90D9F8602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9785D8B-6FAC-FCA8-4B87-84E22B04ADA3}"/>
              </a:ext>
            </a:extLst>
          </p:cNvPr>
          <p:cNvSpPr/>
          <p:nvPr/>
        </p:nvSpPr>
        <p:spPr>
          <a:xfrm>
            <a:off x="800" y="-26986"/>
            <a:ext cx="9148122" cy="5170486"/>
          </a:xfrm>
          <a:prstGeom prst="rect">
            <a:avLst/>
          </a:prstGeom>
          <a:solidFill>
            <a:schemeClr val="tx1">
              <a:lumMod val="65000"/>
              <a:lumOff val="35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410" name="Title 1">
            <a:extLst>
              <a:ext uri="{FF2B5EF4-FFF2-40B4-BE49-F238E27FC236}">
                <a16:creationId xmlns:a16="http://schemas.microsoft.com/office/drawing/2014/main" id="{0B44D7C6-54B5-EB96-F1A9-9CE97AB839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5143500"/>
          </a:xfrm>
        </p:spPr>
        <p:txBody>
          <a:bodyPr/>
          <a:lstStyle/>
          <a:p>
            <a:pPr algn="ctr"/>
            <a:r>
              <a:rPr lang="en-US" sz="7000" dirty="0">
                <a:solidFill>
                  <a:schemeClr val="bg1"/>
                </a:solidFill>
              </a:rPr>
              <a:t>Health Checks</a:t>
            </a:r>
          </a:p>
        </p:txBody>
      </p:sp>
    </p:spTree>
    <p:extLst>
      <p:ext uri="{BB962C8B-B14F-4D97-AF65-F5344CB8AC3E}">
        <p14:creationId xmlns:p14="http://schemas.microsoft.com/office/powerpoint/2010/main" val="406808672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6A5841-8B78-0430-C15B-5D1AF1A27E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D97CBD-790F-2710-7585-3F0B583C5E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What are Health Checks?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2BB5DE-8053-05DD-FCBC-D1C48994C1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562377"/>
          </a:xfrm>
        </p:spPr>
        <p:txBody>
          <a:bodyPr>
            <a:normAutofit/>
          </a:bodyPr>
          <a:lstStyle/>
          <a:p>
            <a:r>
              <a:rPr lang="en-US" dirty="0"/>
              <a:t>Health Checks check an app’s status</a:t>
            </a:r>
          </a:p>
          <a:p>
            <a:r>
              <a:rPr lang="en-US" dirty="0"/>
              <a:t>Might stop a rolling deployment</a:t>
            </a:r>
          </a:p>
          <a:p>
            <a:r>
              <a:rPr lang="en-US" dirty="0"/>
              <a:t>Might restart the app on failure</a:t>
            </a:r>
          </a:p>
          <a:p>
            <a:r>
              <a:rPr lang="en-US" dirty="0"/>
              <a:t>App Services allow configuring Health Check endpoint</a:t>
            </a:r>
          </a:p>
        </p:txBody>
      </p:sp>
    </p:spTree>
    <p:extLst>
      <p:ext uri="{BB962C8B-B14F-4D97-AF65-F5344CB8AC3E}">
        <p14:creationId xmlns:p14="http://schemas.microsoft.com/office/powerpoint/2010/main" val="1708373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62D406-B87F-BB82-3C15-67C7338683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9340F-C16F-A0E8-A6F6-E92C48650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What are Health Checks?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F8EAA8-CAB9-A2EB-35DD-F6B16FF915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562377"/>
          </a:xfrm>
        </p:spPr>
        <p:txBody>
          <a:bodyPr>
            <a:normAutofit/>
          </a:bodyPr>
          <a:lstStyle/>
          <a:p>
            <a:r>
              <a:rPr lang="en-US" dirty="0"/>
              <a:t>/</a:t>
            </a:r>
            <a:r>
              <a:rPr lang="en-US" dirty="0" err="1"/>
              <a:t>api</a:t>
            </a:r>
            <a:r>
              <a:rPr lang="en-US" dirty="0"/>
              <a:t>/</a:t>
            </a:r>
            <a:r>
              <a:rPr lang="en-US" dirty="0" err="1"/>
              <a:t>healthz</a:t>
            </a:r>
            <a:endParaRPr lang="en-US" dirty="0"/>
          </a:p>
          <a:p>
            <a:r>
              <a:rPr lang="en-US" dirty="0"/>
              <a:t>Why z? </a:t>
            </a:r>
          </a:p>
          <a:p>
            <a:r>
              <a:rPr lang="en-US" dirty="0"/>
              <a:t>Z-pages from Google</a:t>
            </a:r>
          </a:p>
        </p:txBody>
      </p:sp>
    </p:spTree>
    <p:extLst>
      <p:ext uri="{BB962C8B-B14F-4D97-AF65-F5344CB8AC3E}">
        <p14:creationId xmlns:p14="http://schemas.microsoft.com/office/powerpoint/2010/main" val="3394322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AB0A3E-45D5-DFD7-48AD-5B6A4DE836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A66386-E7BF-5B8E-05EC-CEC8F8841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What do you check?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EB1463-DD7A-B322-44ED-2ED9824BDD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56237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Even “nothing” is useful. If it can’t get to the URL – the app didn’t boot</a:t>
            </a:r>
          </a:p>
          <a:p>
            <a:r>
              <a:rPr lang="en-US" dirty="0"/>
              <a:t>Can I connect to dependencies? (</a:t>
            </a:r>
            <a:r>
              <a:rPr lang="en-US" dirty="0" err="1"/>
              <a:t>ie</a:t>
            </a:r>
            <a:r>
              <a:rPr lang="en-US" dirty="0"/>
              <a:t> DB, APIs, Secret Store,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r>
              <a:rPr lang="en-US" dirty="0"/>
              <a:t>Note: be careful here – if your DB goes down/blips, do you want your app to restart?</a:t>
            </a:r>
          </a:p>
        </p:txBody>
      </p:sp>
    </p:spTree>
    <p:extLst>
      <p:ext uri="{BB962C8B-B14F-4D97-AF65-F5344CB8AC3E}">
        <p14:creationId xmlns:p14="http://schemas.microsoft.com/office/powerpoint/2010/main" val="267334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73FDEA-0641-A30E-D9E5-3B90E6766C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2C11A33-6A46-2BB4-D57D-9E046E767B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558" y="440473"/>
            <a:ext cx="7442884" cy="4262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15774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63193D-E321-9398-1A88-E2EC973123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4F71FFA-5CF1-FDC0-1AED-39B00EA4AF17}"/>
              </a:ext>
            </a:extLst>
          </p:cNvPr>
          <p:cNvSpPr/>
          <p:nvPr/>
        </p:nvSpPr>
        <p:spPr>
          <a:xfrm>
            <a:off x="0" y="0"/>
            <a:ext cx="9323514" cy="5236046"/>
          </a:xfrm>
          <a:prstGeom prst="rect">
            <a:avLst/>
          </a:prstGeom>
          <a:solidFill>
            <a:schemeClr val="tx1">
              <a:lumMod val="65000"/>
              <a:lumOff val="35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410" name="Title 1">
            <a:extLst>
              <a:ext uri="{FF2B5EF4-FFF2-40B4-BE49-F238E27FC236}">
                <a16:creationId xmlns:a16="http://schemas.microsoft.com/office/drawing/2014/main" id="{DF38A8A9-FB90-8CBF-E28B-AA80D50AFF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9143999" cy="5143500"/>
          </a:xfrm>
        </p:spPr>
        <p:txBody>
          <a:bodyPr/>
          <a:lstStyle/>
          <a:p>
            <a:pPr algn="ctr"/>
            <a:r>
              <a:rPr lang="en-US" sz="7000" dirty="0">
                <a:solidFill>
                  <a:schemeClr val="bg1"/>
                </a:solidFill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32729382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A0D20E-41FB-81DB-220F-7578FECF53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4F982AF-DE41-AF4F-3D55-C596CF925145}"/>
              </a:ext>
            </a:extLst>
          </p:cNvPr>
          <p:cNvSpPr/>
          <p:nvPr/>
        </p:nvSpPr>
        <p:spPr>
          <a:xfrm>
            <a:off x="800" y="-26986"/>
            <a:ext cx="9148122" cy="5170486"/>
          </a:xfrm>
          <a:prstGeom prst="rect">
            <a:avLst/>
          </a:prstGeom>
          <a:solidFill>
            <a:schemeClr val="tx1">
              <a:lumMod val="65000"/>
              <a:lumOff val="35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410" name="Title 1">
            <a:extLst>
              <a:ext uri="{FF2B5EF4-FFF2-40B4-BE49-F238E27FC236}">
                <a16:creationId xmlns:a16="http://schemas.microsoft.com/office/drawing/2014/main" id="{C5FDDFD2-CCFA-FCAE-9D1F-EC28809CCA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512" y="0"/>
            <a:ext cx="8928992" cy="5143500"/>
          </a:xfrm>
        </p:spPr>
        <p:txBody>
          <a:bodyPr/>
          <a:lstStyle/>
          <a:p>
            <a:pPr algn="ctr"/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Bold" pitchFamily="-72" charset="0"/>
                <a:ea typeface="ＭＳ Ｐゴシック" pitchFamily="-72" charset="-128"/>
              </a:rPr>
              <a:t>Hands On for 15 minutes</a:t>
            </a:r>
            <a:b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Bold" pitchFamily="-72" charset="0"/>
                <a:ea typeface="ＭＳ Ｐゴシック" pitchFamily="-72" charset="-128"/>
              </a:rPr>
            </a:br>
            <a:b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Bold" pitchFamily="-72" charset="0"/>
                <a:ea typeface="ＭＳ Ｐゴシック" pitchFamily="-72" charset="-128"/>
              </a:rPr>
            </a:b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Bold" pitchFamily="-72" charset="0"/>
                <a:ea typeface="ＭＳ Ｐゴシック" pitchFamily="-72" charset="-128"/>
              </a:rPr>
              <a:t>Module 8:</a:t>
            </a: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Bold" pitchFamily="-72" charset="0"/>
                <a:ea typeface="ＭＳ Ｐゴシック" pitchFamily="-72" charset="-128"/>
              </a:rPr>
            </a:b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Bold" pitchFamily="-72" charset="0"/>
                <a:ea typeface="ＭＳ Ｐゴシック" pitchFamily="-72" charset="-128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https://github.com/scottsauber/workshop-dotnet-azure-github-bicep</a:t>
            </a:r>
            <a:endParaRPr lang="en-US" sz="7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862161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3C62E3-7BFA-D49A-FD2F-C175713EB1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FF5F363-9258-7169-0B10-B89B6A715E9A}"/>
              </a:ext>
            </a:extLst>
          </p:cNvPr>
          <p:cNvSpPr/>
          <p:nvPr/>
        </p:nvSpPr>
        <p:spPr>
          <a:xfrm>
            <a:off x="800" y="-26986"/>
            <a:ext cx="9148122" cy="5170486"/>
          </a:xfrm>
          <a:prstGeom prst="rect">
            <a:avLst/>
          </a:prstGeom>
          <a:solidFill>
            <a:schemeClr val="tx1">
              <a:lumMod val="65000"/>
              <a:lumOff val="35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410" name="Title 1">
            <a:extLst>
              <a:ext uri="{FF2B5EF4-FFF2-40B4-BE49-F238E27FC236}">
                <a16:creationId xmlns:a16="http://schemas.microsoft.com/office/drawing/2014/main" id="{11A240A5-3F5F-F98A-F66D-BB43B35AB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5143500"/>
          </a:xfrm>
        </p:spPr>
        <p:txBody>
          <a:bodyPr/>
          <a:lstStyle/>
          <a:p>
            <a:pPr algn="ctr"/>
            <a:r>
              <a:rPr lang="en-US" sz="7000" dirty="0">
                <a:solidFill>
                  <a:schemeClr val="bg1"/>
                </a:solidFill>
              </a:rPr>
              <a:t>Azure Key Vault</a:t>
            </a:r>
          </a:p>
        </p:txBody>
      </p:sp>
      <p:pic>
        <p:nvPicPr>
          <p:cNvPr id="5122" name="Picture 2" descr="Pricing - Key Vault | Microsoft Azure">
            <a:extLst>
              <a:ext uri="{FF2B5EF4-FFF2-40B4-BE49-F238E27FC236}">
                <a16:creationId xmlns:a16="http://schemas.microsoft.com/office/drawing/2014/main" id="{BE2DCC7D-10BF-1483-8ED8-5BDF7C39FF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24544" y="3579862"/>
            <a:ext cx="2641476" cy="1386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520154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EDEF6F-FD45-D319-4CFD-351E9F2EFE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6B6FC4-4E71-678C-875E-F9D806F29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What is Azure Key Vault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423912-ABAE-1431-BD3E-CB9D8A3F88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562377"/>
          </a:xfrm>
        </p:spPr>
        <p:txBody>
          <a:bodyPr>
            <a:normAutofit/>
          </a:bodyPr>
          <a:lstStyle/>
          <a:p>
            <a:r>
              <a:rPr lang="en-US" dirty="0"/>
              <a:t>Secret Store for Azure</a:t>
            </a:r>
          </a:p>
          <a:p>
            <a:r>
              <a:rPr lang="en-US" dirty="0"/>
              <a:t>Don’t store secrets in Version Control</a:t>
            </a:r>
          </a:p>
          <a:p>
            <a:r>
              <a:rPr lang="en-US" dirty="0"/>
              <a:t>Traceability</a:t>
            </a:r>
          </a:p>
          <a:p>
            <a:r>
              <a:rPr lang="en-US" dirty="0"/>
              <a:t>Rotate Secrets</a:t>
            </a:r>
          </a:p>
          <a:p>
            <a:r>
              <a:rPr lang="en-US" dirty="0"/>
              <a:t>$0.03 per 10K requests</a:t>
            </a:r>
          </a:p>
        </p:txBody>
      </p:sp>
    </p:spTree>
    <p:extLst>
      <p:ext uri="{BB962C8B-B14F-4D97-AF65-F5344CB8AC3E}">
        <p14:creationId xmlns:p14="http://schemas.microsoft.com/office/powerpoint/2010/main" val="2779187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89F976-2727-D0A0-15FF-1CCC9B6638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>
            <a:extLst>
              <a:ext uri="{FF2B5EF4-FFF2-40B4-BE49-F238E27FC236}">
                <a16:creationId xmlns:a16="http://schemas.microsoft.com/office/drawing/2014/main" id="{F29CB782-B96F-A33F-F461-19A45A17B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Who am I?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C247C7-23C0-8145-CDE3-CF65B0FF81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31590"/>
            <a:ext cx="7211144" cy="2451617"/>
          </a:xfrm>
        </p:spPr>
        <p:txBody>
          <a:bodyPr>
            <a:normAutofit/>
          </a:bodyPr>
          <a:lstStyle/>
          <a:p>
            <a:r>
              <a:rPr lang="en-US" sz="2600" dirty="0"/>
              <a:t>Director of Engineering at Lean </a:t>
            </a:r>
            <a:r>
              <a:rPr lang="en-US" sz="2600" dirty="0" err="1"/>
              <a:t>TECHniques</a:t>
            </a:r>
            <a:endParaRPr lang="en-US" sz="2600" dirty="0"/>
          </a:p>
          <a:p>
            <a:r>
              <a:rPr lang="en-US" sz="2600" dirty="0"/>
              <a:t>Microsoft MVP</a:t>
            </a:r>
          </a:p>
          <a:p>
            <a:r>
              <a:rPr lang="en-US" sz="2600" dirty="0" err="1"/>
              <a:t>Dometrain</a:t>
            </a:r>
            <a:r>
              <a:rPr lang="en-US" sz="2600" dirty="0"/>
              <a:t> author</a:t>
            </a:r>
          </a:p>
          <a:p>
            <a:r>
              <a:rPr lang="en-US" sz="2600" dirty="0"/>
              <a:t>Redgate Community Ambassador</a:t>
            </a:r>
          </a:p>
          <a:p>
            <a:r>
              <a:rPr lang="en-US" sz="2600" dirty="0"/>
              <a:t>Co-organizer of Iowa .NET User Group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5080F58F-AD59-13CA-2DBF-CDFC2896A8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540000">
            <a:off x="6331063" y="3768595"/>
            <a:ext cx="1831646" cy="1126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6A6E809-FE70-1715-19B0-B5E760926E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3583207"/>
            <a:ext cx="1429816" cy="1429816"/>
          </a:xfrm>
          <a:prstGeom prst="rect">
            <a:avLst/>
          </a:prstGeom>
        </p:spPr>
      </p:pic>
      <p:pic>
        <p:nvPicPr>
          <p:cNvPr id="1026" name="Picture 2" descr="Microsoft MVP Communities (@MVPAward) / X">
            <a:extLst>
              <a:ext uri="{FF2B5EF4-FFF2-40B4-BE49-F238E27FC236}">
                <a16:creationId xmlns:a16="http://schemas.microsoft.com/office/drawing/2014/main" id="{484FA069-9B7E-6D9C-AB21-CD1562BFDD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3795774"/>
            <a:ext cx="1022432" cy="102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ourses crafted for the real world - Dometrain">
            <a:extLst>
              <a:ext uri="{FF2B5EF4-FFF2-40B4-BE49-F238E27FC236}">
                <a16:creationId xmlns:a16="http://schemas.microsoft.com/office/drawing/2014/main" id="{1B6DB6B6-C04E-5B68-C3FF-52A4462681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33" r="17323"/>
          <a:stretch/>
        </p:blipFill>
        <p:spPr bwMode="auto">
          <a:xfrm>
            <a:off x="3419872" y="3805008"/>
            <a:ext cx="1296144" cy="1036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Directory | Redgate Software">
            <a:extLst>
              <a:ext uri="{FF2B5EF4-FFF2-40B4-BE49-F238E27FC236}">
                <a16:creationId xmlns:a16="http://schemas.microsoft.com/office/drawing/2014/main" id="{9E3A9D82-306C-EC42-88DA-59390D4DA0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3805008"/>
            <a:ext cx="792088" cy="1057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8101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6AA7FF-8C69-A8CF-3391-27700D1D09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9950DD-B788-C3F0-53BE-E82C4AA9A7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Best Practices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D4162E-0767-D21A-276C-E007724D5C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562377"/>
          </a:xfrm>
        </p:spPr>
        <p:txBody>
          <a:bodyPr>
            <a:normAutofit/>
          </a:bodyPr>
          <a:lstStyle/>
          <a:p>
            <a:r>
              <a:rPr lang="en-US" dirty="0"/>
              <a:t>Separate Key Vault per app per env</a:t>
            </a:r>
          </a:p>
          <a:p>
            <a:r>
              <a:rPr lang="en-US" dirty="0"/>
              <a:t>1 app * 3 </a:t>
            </a:r>
            <a:r>
              <a:rPr lang="en-US" dirty="0" err="1"/>
              <a:t>envs</a:t>
            </a:r>
            <a:r>
              <a:rPr lang="en-US" dirty="0"/>
              <a:t> = 3 key vaults</a:t>
            </a:r>
          </a:p>
          <a:p>
            <a:r>
              <a:rPr lang="en-US" dirty="0"/>
              <a:t>2 apps * 3 </a:t>
            </a:r>
            <a:r>
              <a:rPr lang="en-US" dirty="0" err="1"/>
              <a:t>envs</a:t>
            </a:r>
            <a:r>
              <a:rPr lang="en-US" dirty="0"/>
              <a:t> = 6 key vaults</a:t>
            </a:r>
          </a:p>
          <a:p>
            <a:r>
              <a:rPr lang="en-US" dirty="0"/>
              <a:t>Don’t leak keys across </a:t>
            </a:r>
            <a:r>
              <a:rPr lang="en-US" dirty="0" err="1"/>
              <a:t>envs</a:t>
            </a:r>
            <a:r>
              <a:rPr lang="en-US" dirty="0"/>
              <a:t> or apps</a:t>
            </a:r>
          </a:p>
          <a:p>
            <a:r>
              <a:rPr lang="en-US" dirty="0"/>
              <a:t>Naming: </a:t>
            </a:r>
            <a:r>
              <a:rPr lang="en-US" dirty="0" err="1"/>
              <a:t>kv</a:t>
            </a:r>
            <a:r>
              <a:rPr lang="en-US" dirty="0"/>
              <a:t>-&lt;</a:t>
            </a:r>
            <a:r>
              <a:rPr lang="en-US" dirty="0" err="1"/>
              <a:t>appname</a:t>
            </a:r>
            <a:r>
              <a:rPr lang="en-US" dirty="0"/>
              <a:t>&gt;-&lt;environment&gt;</a:t>
            </a:r>
          </a:p>
          <a:p>
            <a:r>
              <a:rPr lang="en-US" dirty="0" err="1"/>
              <a:t>ie</a:t>
            </a:r>
            <a:r>
              <a:rPr lang="en-US" dirty="0"/>
              <a:t> </a:t>
            </a:r>
            <a:r>
              <a:rPr lang="en-US" dirty="0" err="1"/>
              <a:t>kv</a:t>
            </a:r>
            <a:r>
              <a:rPr lang="en-US" dirty="0"/>
              <a:t>-</a:t>
            </a:r>
            <a:r>
              <a:rPr lang="en-US" dirty="0" err="1"/>
              <a:t>myapp</a:t>
            </a:r>
            <a:r>
              <a:rPr lang="en-US" dirty="0"/>
              <a:t>-dev</a:t>
            </a:r>
          </a:p>
        </p:txBody>
      </p:sp>
    </p:spTree>
    <p:extLst>
      <p:ext uri="{BB962C8B-B14F-4D97-AF65-F5344CB8AC3E}">
        <p14:creationId xmlns:p14="http://schemas.microsoft.com/office/powerpoint/2010/main" val="816924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A599FD-B6DD-05F5-0635-2FE35A6A0B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55E09D-A27E-C944-E08B-AABB1E8E6D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.NET Integration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995FC8-E0D5-9701-75AC-66F2C42A2F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562377"/>
          </a:xfrm>
        </p:spPr>
        <p:txBody>
          <a:bodyPr>
            <a:normAutofit/>
          </a:bodyPr>
          <a:lstStyle/>
          <a:p>
            <a:r>
              <a:rPr lang="en-US" dirty="0"/>
              <a:t>Plugs into </a:t>
            </a:r>
            <a:r>
              <a:rPr lang="en-US" dirty="0" err="1"/>
              <a:t>IConfiguration</a:t>
            </a:r>
            <a:endParaRPr lang="en-US" dirty="0"/>
          </a:p>
          <a:p>
            <a:r>
              <a:rPr lang="en-US" dirty="0"/>
              <a:t>Loads keys on app boot (saves $ and more performant)</a:t>
            </a:r>
          </a:p>
          <a:p>
            <a:r>
              <a:rPr lang="en-US" dirty="0" err="1"/>
              <a:t>Azure.Security.KeyVault.Secrets</a:t>
            </a:r>
            <a:endParaRPr lang="en-US" dirty="0"/>
          </a:p>
          <a:p>
            <a:r>
              <a:rPr lang="en-US" dirty="0" err="1"/>
              <a:t>builder.Configuration.AddAzureKeyVault</a:t>
            </a:r>
            <a:r>
              <a:rPr lang="en-US" dirty="0"/>
              <a:t>(“</a:t>
            </a:r>
            <a:r>
              <a:rPr lang="en-US" dirty="0" err="1"/>
              <a:t>url</a:t>
            </a:r>
            <a:r>
              <a:rPr lang="en-US" dirty="0"/>
              <a:t>”);</a:t>
            </a:r>
          </a:p>
        </p:txBody>
      </p:sp>
    </p:spTree>
    <p:extLst>
      <p:ext uri="{BB962C8B-B14F-4D97-AF65-F5344CB8AC3E}">
        <p14:creationId xmlns:p14="http://schemas.microsoft.com/office/powerpoint/2010/main" val="3820633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F4518A-A494-9373-E611-77CDDF900B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181F1-6962-C4D5-CA9C-5CF113C63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Managed Identities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A1CF63-9F6E-1ADB-599E-031AB819B7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562377"/>
          </a:xfrm>
        </p:spPr>
        <p:txBody>
          <a:bodyPr>
            <a:normAutofit/>
          </a:bodyPr>
          <a:lstStyle/>
          <a:p>
            <a:r>
              <a:rPr lang="en-US" dirty="0"/>
              <a:t>Essentially the user (Service Principal) a service (</a:t>
            </a:r>
            <a:r>
              <a:rPr lang="en-US" dirty="0" err="1"/>
              <a:t>ie</a:t>
            </a:r>
            <a:r>
              <a:rPr lang="en-US" dirty="0"/>
              <a:t> App Service) runs as</a:t>
            </a:r>
          </a:p>
          <a:p>
            <a:r>
              <a:rPr lang="en-US" dirty="0"/>
              <a:t>Allows you to say “this App Service can talk to this Key Vault/DB/</a:t>
            </a:r>
            <a:r>
              <a:rPr lang="en-US" dirty="0" err="1"/>
              <a:t>etc</a:t>
            </a:r>
            <a:r>
              <a:rPr lang="en-US" dirty="0"/>
              <a:t>”</a:t>
            </a:r>
          </a:p>
          <a:p>
            <a:r>
              <a:rPr lang="en-US" dirty="0"/>
              <a:t>Microsoft handles the credentials for you behind the scenes</a:t>
            </a:r>
          </a:p>
        </p:txBody>
      </p:sp>
    </p:spTree>
    <p:extLst>
      <p:ext uri="{BB962C8B-B14F-4D97-AF65-F5344CB8AC3E}">
        <p14:creationId xmlns:p14="http://schemas.microsoft.com/office/powerpoint/2010/main" val="3541971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866D19-4164-EA23-4E36-835A166233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2302B1-6042-B37E-D947-B4D47BC31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Access Policies for Key Vault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FBB092-6C3A-E6A5-A1C6-A0FE7B8995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562377"/>
          </a:xfrm>
        </p:spPr>
        <p:txBody>
          <a:bodyPr>
            <a:normAutofit/>
          </a:bodyPr>
          <a:lstStyle/>
          <a:p>
            <a:r>
              <a:rPr lang="en-US" dirty="0"/>
              <a:t>Allows you to specify who can connect to Key Vault</a:t>
            </a:r>
          </a:p>
          <a:p>
            <a:r>
              <a:rPr lang="en-US" dirty="0"/>
              <a:t>Could be a group (</a:t>
            </a:r>
            <a:r>
              <a:rPr lang="en-US" dirty="0" err="1"/>
              <a:t>ie</a:t>
            </a:r>
            <a:r>
              <a:rPr lang="en-US" dirty="0"/>
              <a:t> Developers), user, or application</a:t>
            </a:r>
          </a:p>
          <a:p>
            <a:r>
              <a:rPr lang="en-US" dirty="0"/>
              <a:t>Applications usually just need Read not Write</a:t>
            </a:r>
          </a:p>
        </p:txBody>
      </p:sp>
    </p:spTree>
    <p:extLst>
      <p:ext uri="{BB962C8B-B14F-4D97-AF65-F5344CB8AC3E}">
        <p14:creationId xmlns:p14="http://schemas.microsoft.com/office/powerpoint/2010/main" val="2753060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FC1C58-1A55-2BEE-4459-B2A7332FC3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88BC6A-88AE-DC7D-F343-D8FBEC08F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Local Secret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B3F985-DA5D-96D6-0151-2FB36749B8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562377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Local dev often requires secrets</a:t>
            </a:r>
          </a:p>
          <a:p>
            <a:r>
              <a:rPr lang="en-US" dirty="0"/>
              <a:t>.NET User Secrets is incompatible with teams, especially large ones</a:t>
            </a:r>
          </a:p>
          <a:p>
            <a:r>
              <a:rPr lang="en-US" dirty="0"/>
              <a:t>Everyone has their own file on their machine</a:t>
            </a:r>
          </a:p>
          <a:p>
            <a:r>
              <a:rPr lang="en-US" dirty="0"/>
              <a:t>Then secrets get shared around when they’re added/updated</a:t>
            </a:r>
          </a:p>
          <a:p>
            <a:r>
              <a:rPr lang="en-US" dirty="0"/>
              <a:t>Recommendation: use Key Vault even for local</a:t>
            </a:r>
          </a:p>
        </p:txBody>
      </p:sp>
    </p:spTree>
    <p:extLst>
      <p:ext uri="{BB962C8B-B14F-4D97-AF65-F5344CB8AC3E}">
        <p14:creationId xmlns:p14="http://schemas.microsoft.com/office/powerpoint/2010/main" val="304473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B34066-21CA-569A-33AE-D69BC509B4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5551A-EEC2-17BE-7C73-F249EFE09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Key Vault for Local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C7F8E5-7F52-5DC1-1CFD-DDADFEEEC6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562377"/>
          </a:xfrm>
        </p:spPr>
        <p:txBody>
          <a:bodyPr>
            <a:normAutofit/>
          </a:bodyPr>
          <a:lstStyle/>
          <a:p>
            <a:r>
              <a:rPr lang="en-US" dirty="0"/>
              <a:t>When someone adds/updates/deletes a secret, everyone gets it</a:t>
            </a:r>
          </a:p>
          <a:p>
            <a:r>
              <a:rPr lang="en-US" dirty="0"/>
              <a:t>Very team friendly</a:t>
            </a:r>
          </a:p>
          <a:p>
            <a:r>
              <a:rPr lang="en-US" dirty="0"/>
              <a:t>Only downside – heartbeat to an Azure service</a:t>
            </a:r>
          </a:p>
          <a:p>
            <a:r>
              <a:rPr lang="en-US" dirty="0"/>
              <a:t>In practice – rarely a problem</a:t>
            </a:r>
          </a:p>
        </p:txBody>
      </p:sp>
    </p:spTree>
    <p:extLst>
      <p:ext uri="{BB962C8B-B14F-4D97-AF65-F5344CB8AC3E}">
        <p14:creationId xmlns:p14="http://schemas.microsoft.com/office/powerpoint/2010/main" val="1661833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CB1089-E306-37E8-69DC-0DC63F095D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B6EA0B2-798A-AB25-DF85-042EC1D8E2D8}"/>
              </a:ext>
            </a:extLst>
          </p:cNvPr>
          <p:cNvSpPr/>
          <p:nvPr/>
        </p:nvSpPr>
        <p:spPr>
          <a:xfrm>
            <a:off x="800" y="-26986"/>
            <a:ext cx="9148122" cy="5170486"/>
          </a:xfrm>
          <a:prstGeom prst="rect">
            <a:avLst/>
          </a:prstGeom>
          <a:solidFill>
            <a:schemeClr val="tx1">
              <a:lumMod val="65000"/>
              <a:lumOff val="35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410" name="Title 1">
            <a:extLst>
              <a:ext uri="{FF2B5EF4-FFF2-40B4-BE49-F238E27FC236}">
                <a16:creationId xmlns:a16="http://schemas.microsoft.com/office/drawing/2014/main" id="{FBF825F3-AF7C-A333-5192-8CDDCFBBC9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5143500"/>
          </a:xfrm>
        </p:spPr>
        <p:txBody>
          <a:bodyPr/>
          <a:lstStyle/>
          <a:p>
            <a:pPr algn="ctr"/>
            <a:r>
              <a:rPr lang="en-US" sz="7000" dirty="0">
                <a:solidFill>
                  <a:schemeClr val="bg1"/>
                </a:solidFill>
              </a:rPr>
              <a:t>Live Demo</a:t>
            </a:r>
          </a:p>
        </p:txBody>
      </p:sp>
      <p:pic>
        <p:nvPicPr>
          <p:cNvPr id="2" name="Picture 2" descr="Pricing - Key Vault | Microsoft Azure">
            <a:extLst>
              <a:ext uri="{FF2B5EF4-FFF2-40B4-BE49-F238E27FC236}">
                <a16:creationId xmlns:a16="http://schemas.microsoft.com/office/drawing/2014/main" id="{F5D72C72-F0F9-4498-EEF6-BABA53E86D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24544" y="3579862"/>
            <a:ext cx="2641476" cy="1386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816457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433F76-F683-A8ED-E230-A8B077DD59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BC18B4A-18AB-3756-970C-1258A655200A}"/>
              </a:ext>
            </a:extLst>
          </p:cNvPr>
          <p:cNvSpPr/>
          <p:nvPr/>
        </p:nvSpPr>
        <p:spPr>
          <a:xfrm>
            <a:off x="0" y="0"/>
            <a:ext cx="9323514" cy="5236046"/>
          </a:xfrm>
          <a:prstGeom prst="rect">
            <a:avLst/>
          </a:prstGeom>
          <a:solidFill>
            <a:schemeClr val="tx1">
              <a:lumMod val="65000"/>
              <a:lumOff val="35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410" name="Title 1">
            <a:extLst>
              <a:ext uri="{FF2B5EF4-FFF2-40B4-BE49-F238E27FC236}">
                <a16:creationId xmlns:a16="http://schemas.microsoft.com/office/drawing/2014/main" id="{996DBD3A-64AB-D03F-4816-21DB125988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9143999" cy="5143500"/>
          </a:xfrm>
        </p:spPr>
        <p:txBody>
          <a:bodyPr/>
          <a:lstStyle/>
          <a:p>
            <a:pPr algn="ctr"/>
            <a:r>
              <a:rPr lang="en-US" sz="7000" dirty="0">
                <a:solidFill>
                  <a:schemeClr val="bg1"/>
                </a:solidFill>
              </a:rPr>
              <a:t>Questions?</a:t>
            </a:r>
          </a:p>
        </p:txBody>
      </p:sp>
      <p:pic>
        <p:nvPicPr>
          <p:cNvPr id="2" name="Picture 2" descr="Pricing - Key Vault | Microsoft Azure">
            <a:extLst>
              <a:ext uri="{FF2B5EF4-FFF2-40B4-BE49-F238E27FC236}">
                <a16:creationId xmlns:a16="http://schemas.microsoft.com/office/drawing/2014/main" id="{74C11B2D-0479-0737-BA86-DD2CE5244F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24544" y="3579862"/>
            <a:ext cx="2641476" cy="1386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348761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ED7C16-264D-7CD3-90CF-38888BD2FA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BFD7F2C-E0D1-0953-D47D-7D879FEC3F90}"/>
              </a:ext>
            </a:extLst>
          </p:cNvPr>
          <p:cNvSpPr/>
          <p:nvPr/>
        </p:nvSpPr>
        <p:spPr>
          <a:xfrm>
            <a:off x="800" y="-26986"/>
            <a:ext cx="9148122" cy="5170486"/>
          </a:xfrm>
          <a:prstGeom prst="rect">
            <a:avLst/>
          </a:prstGeom>
          <a:solidFill>
            <a:schemeClr val="tx1">
              <a:lumMod val="65000"/>
              <a:lumOff val="35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410" name="Title 1">
            <a:extLst>
              <a:ext uri="{FF2B5EF4-FFF2-40B4-BE49-F238E27FC236}">
                <a16:creationId xmlns:a16="http://schemas.microsoft.com/office/drawing/2014/main" id="{F4E87D2C-B163-2C13-3E2F-7B6C8A50C9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143500"/>
          </a:xfrm>
        </p:spPr>
        <p:txBody>
          <a:bodyPr/>
          <a:lstStyle/>
          <a:p>
            <a:pPr algn="ctr"/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Bold" pitchFamily="-72" charset="0"/>
                <a:ea typeface="ＭＳ Ｐゴシック" pitchFamily="-72" charset="-128"/>
              </a:rPr>
              <a:t>Hands On for 30 minutes</a:t>
            </a:r>
            <a:b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Bold" pitchFamily="-72" charset="0"/>
                <a:ea typeface="ＭＳ Ｐゴシック" pitchFamily="-72" charset="-128"/>
              </a:rPr>
            </a:b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Bold" pitchFamily="-72" charset="0"/>
                <a:ea typeface="ＭＳ Ｐゴシック" pitchFamily="-72" charset="-128"/>
              </a:rPr>
              <a:t>Module 9:</a:t>
            </a: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Bold" pitchFamily="-72" charset="0"/>
                <a:ea typeface="ＭＳ Ｐゴシック" pitchFamily="-72" charset="-128"/>
              </a:rPr>
            </a:b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Bold" pitchFamily="-72" charset="0"/>
                <a:ea typeface="ＭＳ Ｐゴシック" pitchFamily="-72" charset="-128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https://github.com/scottsauber/workshop-dotnet-azure-github-bicep</a:t>
            </a:r>
            <a:endParaRPr lang="en-US" sz="7000" dirty="0">
              <a:solidFill>
                <a:schemeClr val="bg1"/>
              </a:solidFill>
            </a:endParaRPr>
          </a:p>
        </p:txBody>
      </p:sp>
      <p:pic>
        <p:nvPicPr>
          <p:cNvPr id="2" name="Picture 2" descr="Pricing - Key Vault | Microsoft Azure">
            <a:extLst>
              <a:ext uri="{FF2B5EF4-FFF2-40B4-BE49-F238E27FC236}">
                <a16:creationId xmlns:a16="http://schemas.microsoft.com/office/drawing/2014/main" id="{A761EAA4-F84E-FF54-B17E-A27967991A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24544" y="3579862"/>
            <a:ext cx="2641476" cy="1386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830357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A61614-9452-8C63-B3BB-E8D44CFC5A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17E7475-A25B-9B55-68D9-3189A5B41C38}"/>
              </a:ext>
            </a:extLst>
          </p:cNvPr>
          <p:cNvSpPr/>
          <p:nvPr/>
        </p:nvSpPr>
        <p:spPr>
          <a:xfrm>
            <a:off x="800" y="-26986"/>
            <a:ext cx="9148122" cy="5170486"/>
          </a:xfrm>
          <a:prstGeom prst="rect">
            <a:avLst/>
          </a:prstGeom>
          <a:solidFill>
            <a:schemeClr val="tx1">
              <a:lumMod val="65000"/>
              <a:lumOff val="35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410" name="Title 1">
            <a:extLst>
              <a:ext uri="{FF2B5EF4-FFF2-40B4-BE49-F238E27FC236}">
                <a16:creationId xmlns:a16="http://schemas.microsoft.com/office/drawing/2014/main" id="{30695EF6-A026-0CA6-08C3-CD5F966C38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5143500"/>
          </a:xfrm>
        </p:spPr>
        <p:txBody>
          <a:bodyPr/>
          <a:lstStyle/>
          <a:p>
            <a:pPr algn="ctr"/>
            <a:r>
              <a:rPr lang="en-US" sz="5600" dirty="0" err="1">
                <a:solidFill>
                  <a:schemeClr val="bg1"/>
                </a:solidFill>
              </a:rPr>
              <a:t>DefaultAzureCredential</a:t>
            </a:r>
            <a:endParaRPr lang="en-US" sz="5600" dirty="0">
              <a:solidFill>
                <a:schemeClr val="bg1"/>
              </a:solidFill>
            </a:endParaRPr>
          </a:p>
        </p:txBody>
      </p:sp>
      <p:pic>
        <p:nvPicPr>
          <p:cNvPr id="2" name="Picture 2" descr="Azure has a new logo, but where do you download it? Here!">
            <a:extLst>
              <a:ext uri="{FF2B5EF4-FFF2-40B4-BE49-F238E27FC236}">
                <a16:creationId xmlns:a16="http://schemas.microsoft.com/office/drawing/2014/main" id="{0CE2266D-F6AC-B1A5-F6CB-29ED7147A9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3219822"/>
            <a:ext cx="1777745" cy="1777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54922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4D4800-D3C1-49D0-588B-68897A2734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>
            <a:extLst>
              <a:ext uri="{FF2B5EF4-FFF2-40B4-BE49-F238E27FC236}">
                <a16:creationId xmlns:a16="http://schemas.microsoft.com/office/drawing/2014/main" id="{95E75294-8D2D-5EC6-86AD-3B6449A43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What are we building?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4DE212-5151-B791-A1A1-643EEEDDF3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31590"/>
            <a:ext cx="8229600" cy="3888432"/>
          </a:xfrm>
        </p:spPr>
        <p:txBody>
          <a:bodyPr>
            <a:normAutofit/>
          </a:bodyPr>
          <a:lstStyle/>
          <a:p>
            <a:r>
              <a:rPr lang="en-US" sz="2600" dirty="0"/>
              <a:t>.NET 9 API</a:t>
            </a:r>
          </a:p>
          <a:p>
            <a:r>
              <a:rPr lang="en-US" sz="2600" dirty="0"/>
              <a:t>Running on Azure App Service</a:t>
            </a:r>
          </a:p>
          <a:p>
            <a:r>
              <a:rPr lang="en-US" sz="2600" dirty="0"/>
              <a:t>Configured using Infrastructure as Code with Bicep</a:t>
            </a:r>
          </a:p>
          <a:p>
            <a:r>
              <a:rPr lang="en-US" sz="2600" dirty="0"/>
              <a:t>Deployed using a CI/CD Pipeline via GitHub Actions</a:t>
            </a:r>
          </a:p>
        </p:txBody>
      </p:sp>
    </p:spTree>
    <p:extLst>
      <p:ext uri="{BB962C8B-B14F-4D97-AF65-F5344CB8AC3E}">
        <p14:creationId xmlns:p14="http://schemas.microsoft.com/office/powerpoint/2010/main" val="824828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6ABBC7-CB69-746D-B8D9-2FF4AD11F7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6BB5DF-C59F-831B-CC1C-BBA41A17D3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>
                <a:solidFill>
                  <a:schemeClr val="tx1"/>
                </a:solidFill>
              </a:rPr>
              <a:t>What is </a:t>
            </a:r>
            <a:r>
              <a:rPr lang="en-US" sz="3800" dirty="0" err="1">
                <a:solidFill>
                  <a:schemeClr val="tx1"/>
                </a:solidFill>
              </a:rPr>
              <a:t>DefaultAzureCredential</a:t>
            </a:r>
            <a:r>
              <a:rPr lang="en-US" sz="3800" dirty="0">
                <a:solidFill>
                  <a:schemeClr val="tx1"/>
                </a:solidFill>
              </a:rPr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C34EA7-F2F2-833E-FCB4-F44104FA45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56237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Azure services need to be authenticated to</a:t>
            </a:r>
          </a:p>
          <a:p>
            <a:r>
              <a:rPr lang="en-US" dirty="0"/>
              <a:t>There are lots of ways to do this – CLI, Environment Variables, </a:t>
            </a:r>
            <a:r>
              <a:rPr lang="en-US" dirty="0" err="1"/>
              <a:t>ManagedIdentity</a:t>
            </a:r>
            <a:r>
              <a:rPr lang="en-US" dirty="0"/>
              <a:t>, </a:t>
            </a:r>
            <a:r>
              <a:rPr lang="en-US" dirty="0" err="1"/>
              <a:t>etc</a:t>
            </a:r>
            <a:endParaRPr lang="en-US" dirty="0"/>
          </a:p>
          <a:p>
            <a:r>
              <a:rPr lang="en-US" dirty="0" err="1"/>
              <a:t>DefaultAzureCredential</a:t>
            </a:r>
            <a:r>
              <a:rPr lang="en-US" dirty="0"/>
              <a:t> tries all these for you until one works</a:t>
            </a:r>
          </a:p>
        </p:txBody>
      </p:sp>
    </p:spTree>
    <p:extLst>
      <p:ext uri="{BB962C8B-B14F-4D97-AF65-F5344CB8AC3E}">
        <p14:creationId xmlns:p14="http://schemas.microsoft.com/office/powerpoint/2010/main" val="1454772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F6AC6D-29F5-32AE-3277-8F0FAFF0CD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A876F-F385-08C9-3B99-4E368D140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>
                <a:solidFill>
                  <a:schemeClr val="tx1"/>
                </a:solidFill>
              </a:rPr>
              <a:t>What order does it try?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7D31B7E-CE5D-6C27-4F51-A5553B8A6E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26183"/>
            <a:ext cx="9144000" cy="1891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77266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2E75DA-FB9E-FECE-58F5-EA53A036F0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511D07-8187-ABA7-0FAB-39CF6EAF7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>
                <a:solidFill>
                  <a:schemeClr val="tx1"/>
                </a:solidFill>
              </a:rPr>
              <a:t>Which ones do we use?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9C3819F-7D53-DC98-6B65-3C8E7C553C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26183"/>
            <a:ext cx="9144000" cy="1891133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C51746A-7263-7AF3-5AEB-E5CB66785A74}"/>
              </a:ext>
            </a:extLst>
          </p:cNvPr>
          <p:cNvCxnSpPr/>
          <p:nvPr/>
        </p:nvCxnSpPr>
        <p:spPr>
          <a:xfrm>
            <a:off x="2195736" y="1347614"/>
            <a:ext cx="432048" cy="648072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724F169-5D8D-2924-4B52-334955C6A6D5}"/>
              </a:ext>
            </a:extLst>
          </p:cNvPr>
          <p:cNvCxnSpPr/>
          <p:nvPr/>
        </p:nvCxnSpPr>
        <p:spPr>
          <a:xfrm>
            <a:off x="4283968" y="1302147"/>
            <a:ext cx="432048" cy="648072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6" name="Multiplication Sign 5">
            <a:extLst>
              <a:ext uri="{FF2B5EF4-FFF2-40B4-BE49-F238E27FC236}">
                <a16:creationId xmlns:a16="http://schemas.microsoft.com/office/drawing/2014/main" id="{9AF5A00D-AA4F-740B-1861-4C5FBA985DF9}"/>
              </a:ext>
            </a:extLst>
          </p:cNvPr>
          <p:cNvSpPr/>
          <p:nvPr/>
        </p:nvSpPr>
        <p:spPr>
          <a:xfrm>
            <a:off x="161024" y="1923678"/>
            <a:ext cx="504056" cy="432048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Multiplication Sign 6">
            <a:extLst>
              <a:ext uri="{FF2B5EF4-FFF2-40B4-BE49-F238E27FC236}">
                <a16:creationId xmlns:a16="http://schemas.microsoft.com/office/drawing/2014/main" id="{F1291297-2DA9-269A-A4F8-8D2DB004F7E7}"/>
              </a:ext>
            </a:extLst>
          </p:cNvPr>
          <p:cNvSpPr/>
          <p:nvPr/>
        </p:nvSpPr>
        <p:spPr>
          <a:xfrm>
            <a:off x="1259632" y="1923678"/>
            <a:ext cx="504056" cy="432048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Multiplication Sign 7">
            <a:extLst>
              <a:ext uri="{FF2B5EF4-FFF2-40B4-BE49-F238E27FC236}">
                <a16:creationId xmlns:a16="http://schemas.microsoft.com/office/drawing/2014/main" id="{0CD90DF1-9B2F-D8DA-FC52-3DC9EAFBDB3C}"/>
              </a:ext>
            </a:extLst>
          </p:cNvPr>
          <p:cNvSpPr/>
          <p:nvPr/>
        </p:nvSpPr>
        <p:spPr>
          <a:xfrm>
            <a:off x="3599152" y="1923678"/>
            <a:ext cx="504056" cy="432048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Multiplication Sign 8">
            <a:extLst>
              <a:ext uri="{FF2B5EF4-FFF2-40B4-BE49-F238E27FC236}">
                <a16:creationId xmlns:a16="http://schemas.microsoft.com/office/drawing/2014/main" id="{0004891D-9550-6FA3-4570-1FAF876BEDC8}"/>
              </a:ext>
            </a:extLst>
          </p:cNvPr>
          <p:cNvSpPr/>
          <p:nvPr/>
        </p:nvSpPr>
        <p:spPr>
          <a:xfrm>
            <a:off x="5567092" y="1923678"/>
            <a:ext cx="504056" cy="432048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Multiplication Sign 10">
            <a:extLst>
              <a:ext uri="{FF2B5EF4-FFF2-40B4-BE49-F238E27FC236}">
                <a16:creationId xmlns:a16="http://schemas.microsoft.com/office/drawing/2014/main" id="{D2B75B60-3EC0-8FF7-5AD4-F8006C247CF0}"/>
              </a:ext>
            </a:extLst>
          </p:cNvPr>
          <p:cNvSpPr/>
          <p:nvPr/>
        </p:nvSpPr>
        <p:spPr>
          <a:xfrm>
            <a:off x="6835031" y="1923678"/>
            <a:ext cx="504056" cy="432048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Multiplication Sign 11">
            <a:extLst>
              <a:ext uri="{FF2B5EF4-FFF2-40B4-BE49-F238E27FC236}">
                <a16:creationId xmlns:a16="http://schemas.microsoft.com/office/drawing/2014/main" id="{84AA70A1-0486-76D7-1567-548BB5A07779}"/>
              </a:ext>
            </a:extLst>
          </p:cNvPr>
          <p:cNvSpPr/>
          <p:nvPr/>
        </p:nvSpPr>
        <p:spPr>
          <a:xfrm>
            <a:off x="8102970" y="1923678"/>
            <a:ext cx="504056" cy="432048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66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1" grpId="0" animBg="1"/>
      <p:bldP spid="12" grpId="0" animBg="1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0F2E0A-8247-ED7B-917E-D992A8E974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786CF4-A617-3626-D294-6E432E28D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>
                <a:solidFill>
                  <a:schemeClr val="tx1"/>
                </a:solidFill>
              </a:rPr>
              <a:t>What’s the problem?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17DB9A-C456-4ABD-8C07-F463C68815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56237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Often need 1-2 ways of </a:t>
            </a:r>
            <a:r>
              <a:rPr lang="en-US" dirty="0" err="1"/>
              <a:t>authing</a:t>
            </a:r>
            <a:endParaRPr lang="en-US" dirty="0"/>
          </a:p>
          <a:p>
            <a:r>
              <a:rPr lang="en-US" dirty="0"/>
              <a:t>Local dev + deployed </a:t>
            </a:r>
            <a:r>
              <a:rPr lang="en-US" dirty="0" err="1"/>
              <a:t>envs</a:t>
            </a:r>
            <a:endParaRPr lang="en-US" dirty="0"/>
          </a:p>
          <a:p>
            <a:r>
              <a:rPr lang="en-US" dirty="0"/>
              <a:t>In our case, Azure CLI (Local) and Managed Identity (Dev + Prod)</a:t>
            </a:r>
          </a:p>
          <a:p>
            <a:r>
              <a:rPr lang="en-US" dirty="0"/>
              <a:t>All other tries waste time</a:t>
            </a:r>
          </a:p>
          <a:p>
            <a:r>
              <a:rPr lang="en-US" dirty="0"/>
              <a:t>I’ve seen 10+ seconds saved doing what I’m about to do</a:t>
            </a:r>
          </a:p>
        </p:txBody>
      </p:sp>
    </p:spTree>
    <p:extLst>
      <p:ext uri="{BB962C8B-B14F-4D97-AF65-F5344CB8AC3E}">
        <p14:creationId xmlns:p14="http://schemas.microsoft.com/office/powerpoint/2010/main" val="394661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30FB80-C325-BFDC-6967-FD9144F406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CD4905-196A-5C85-5034-7B7A7C1254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>
                <a:solidFill>
                  <a:schemeClr val="tx1"/>
                </a:solidFill>
              </a:rPr>
              <a:t>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5ABE35-DE04-DAB0-447D-18EDA3395D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562377"/>
          </a:xfrm>
        </p:spPr>
        <p:txBody>
          <a:bodyPr>
            <a:normAutofit/>
          </a:bodyPr>
          <a:lstStyle/>
          <a:p>
            <a:r>
              <a:rPr lang="en-US" dirty="0" err="1"/>
              <a:t>DefaultAzureCredential</a:t>
            </a:r>
            <a:r>
              <a:rPr lang="en-US" dirty="0"/>
              <a:t> has “Excludes”</a:t>
            </a:r>
          </a:p>
          <a:p>
            <a:r>
              <a:rPr lang="en-US" dirty="0" err="1"/>
              <a:t>ChainedTokenCredential</a:t>
            </a:r>
            <a:endParaRPr lang="en-US" dirty="0"/>
          </a:p>
          <a:p>
            <a:r>
              <a:rPr lang="en-US" dirty="0"/>
              <a:t>if local =&gt; CLI, else =&gt; </a:t>
            </a:r>
            <a:r>
              <a:rPr lang="en-US" dirty="0" err="1"/>
              <a:t>ManagedIdentity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5767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0E9CB0-9080-98B2-6132-0B04FA827A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0D138EB-51A8-6AA9-EDB6-243D9653312E}"/>
              </a:ext>
            </a:extLst>
          </p:cNvPr>
          <p:cNvSpPr/>
          <p:nvPr/>
        </p:nvSpPr>
        <p:spPr>
          <a:xfrm>
            <a:off x="800" y="-26986"/>
            <a:ext cx="9148122" cy="5170486"/>
          </a:xfrm>
          <a:prstGeom prst="rect">
            <a:avLst/>
          </a:prstGeom>
          <a:solidFill>
            <a:schemeClr val="tx1">
              <a:lumMod val="65000"/>
              <a:lumOff val="35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410" name="Title 1">
            <a:extLst>
              <a:ext uri="{FF2B5EF4-FFF2-40B4-BE49-F238E27FC236}">
                <a16:creationId xmlns:a16="http://schemas.microsoft.com/office/drawing/2014/main" id="{EBB70CB1-F355-1B67-DD5E-00012967AF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5143500"/>
          </a:xfrm>
        </p:spPr>
        <p:txBody>
          <a:bodyPr/>
          <a:lstStyle/>
          <a:p>
            <a:pPr algn="ctr"/>
            <a:r>
              <a:rPr lang="en-US" sz="7000" dirty="0">
                <a:solidFill>
                  <a:schemeClr val="bg1"/>
                </a:solidFill>
              </a:rPr>
              <a:t>Live Demo</a:t>
            </a:r>
          </a:p>
        </p:txBody>
      </p:sp>
      <p:pic>
        <p:nvPicPr>
          <p:cNvPr id="3" name="Picture 2" descr="Azure has a new logo, but where do you download it? Here!">
            <a:extLst>
              <a:ext uri="{FF2B5EF4-FFF2-40B4-BE49-F238E27FC236}">
                <a16:creationId xmlns:a16="http://schemas.microsoft.com/office/drawing/2014/main" id="{92246570-7323-9CC2-08CD-B70CC19632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3219822"/>
            <a:ext cx="1777745" cy="1777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690764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3E1C0E-DD55-C7B8-E2C8-BB8D2658F1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392888A-0C32-DBF4-2ED3-0A488B679846}"/>
              </a:ext>
            </a:extLst>
          </p:cNvPr>
          <p:cNvSpPr/>
          <p:nvPr/>
        </p:nvSpPr>
        <p:spPr>
          <a:xfrm>
            <a:off x="0" y="0"/>
            <a:ext cx="9323514" cy="5236046"/>
          </a:xfrm>
          <a:prstGeom prst="rect">
            <a:avLst/>
          </a:prstGeom>
          <a:solidFill>
            <a:schemeClr val="tx1">
              <a:lumMod val="65000"/>
              <a:lumOff val="35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410" name="Title 1">
            <a:extLst>
              <a:ext uri="{FF2B5EF4-FFF2-40B4-BE49-F238E27FC236}">
                <a16:creationId xmlns:a16="http://schemas.microsoft.com/office/drawing/2014/main" id="{E851E0C1-761C-4704-0D52-BDB9FC6911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9143999" cy="5143500"/>
          </a:xfrm>
        </p:spPr>
        <p:txBody>
          <a:bodyPr/>
          <a:lstStyle/>
          <a:p>
            <a:pPr algn="ctr"/>
            <a:r>
              <a:rPr lang="en-US" sz="7000" dirty="0">
                <a:solidFill>
                  <a:schemeClr val="bg1"/>
                </a:solidFill>
              </a:rPr>
              <a:t>Questions?</a:t>
            </a:r>
          </a:p>
        </p:txBody>
      </p:sp>
      <p:pic>
        <p:nvPicPr>
          <p:cNvPr id="2" name="Picture 1" descr="Azure has a new logo, but where do you download it? Here!">
            <a:extLst>
              <a:ext uri="{FF2B5EF4-FFF2-40B4-BE49-F238E27FC236}">
                <a16:creationId xmlns:a16="http://schemas.microsoft.com/office/drawing/2014/main" id="{CF107B1D-0561-CFDB-980E-DE4C329656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3219822"/>
            <a:ext cx="1777745" cy="1777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208091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EAF027-6D25-AFA3-E7C7-B9939938C4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6B2DC89-6CE5-9E97-4BF7-BE1C5E6693B2}"/>
              </a:ext>
            </a:extLst>
          </p:cNvPr>
          <p:cNvSpPr/>
          <p:nvPr/>
        </p:nvSpPr>
        <p:spPr>
          <a:xfrm>
            <a:off x="0" y="0"/>
            <a:ext cx="9323514" cy="5236046"/>
          </a:xfrm>
          <a:prstGeom prst="rect">
            <a:avLst/>
          </a:prstGeom>
          <a:solidFill>
            <a:schemeClr val="tx1">
              <a:lumMod val="65000"/>
              <a:lumOff val="35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410" name="Title 1">
            <a:extLst>
              <a:ext uri="{FF2B5EF4-FFF2-40B4-BE49-F238E27FC236}">
                <a16:creationId xmlns:a16="http://schemas.microsoft.com/office/drawing/2014/main" id="{BA92F0B3-3C74-7069-2E0F-43F8BF812A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9143999" cy="5143500"/>
          </a:xfrm>
        </p:spPr>
        <p:txBody>
          <a:bodyPr/>
          <a:lstStyle/>
          <a:p>
            <a:pPr algn="ctr"/>
            <a:r>
              <a:rPr lang="en-US" sz="7000" dirty="0">
                <a:solidFill>
                  <a:schemeClr val="bg1"/>
                </a:solidFill>
              </a:rPr>
              <a:t>Break?</a:t>
            </a:r>
          </a:p>
        </p:txBody>
      </p:sp>
    </p:spTree>
    <p:extLst>
      <p:ext uri="{BB962C8B-B14F-4D97-AF65-F5344CB8AC3E}">
        <p14:creationId xmlns:p14="http://schemas.microsoft.com/office/powerpoint/2010/main" val="142393790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EC0B79-8F13-79F3-BF66-3ACC21BA51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1C21DDC-3B77-087F-8A8B-70D5DA23ABDF}"/>
              </a:ext>
            </a:extLst>
          </p:cNvPr>
          <p:cNvSpPr/>
          <p:nvPr/>
        </p:nvSpPr>
        <p:spPr>
          <a:xfrm>
            <a:off x="800" y="-26986"/>
            <a:ext cx="9148122" cy="5170486"/>
          </a:xfrm>
          <a:prstGeom prst="rect">
            <a:avLst/>
          </a:prstGeom>
          <a:solidFill>
            <a:schemeClr val="tx1">
              <a:lumMod val="65000"/>
              <a:lumOff val="35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410" name="Title 1">
            <a:extLst>
              <a:ext uri="{FF2B5EF4-FFF2-40B4-BE49-F238E27FC236}">
                <a16:creationId xmlns:a16="http://schemas.microsoft.com/office/drawing/2014/main" id="{6F599CBB-7D92-EF7D-516A-2A7952B75F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5143500"/>
          </a:xfrm>
        </p:spPr>
        <p:txBody>
          <a:bodyPr/>
          <a:lstStyle/>
          <a:p>
            <a:pPr algn="ctr"/>
            <a:r>
              <a:rPr lang="en-US" sz="7000" dirty="0">
                <a:solidFill>
                  <a:schemeClr val="bg1"/>
                </a:solidFill>
              </a:rPr>
              <a:t>Azure Log Analytics</a:t>
            </a:r>
          </a:p>
        </p:txBody>
      </p:sp>
      <p:pic>
        <p:nvPicPr>
          <p:cNvPr id="4" name="Picture 2" descr="OMS Log Analytics | Microsoft Azure Mono">
            <a:extLst>
              <a:ext uri="{FF2B5EF4-FFF2-40B4-BE49-F238E27FC236}">
                <a16:creationId xmlns:a16="http://schemas.microsoft.com/office/drawing/2014/main" id="{EA43A1F4-0C24-E363-7F8B-3AD84B239F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3147814"/>
            <a:ext cx="1932806" cy="1932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724014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50F336-7874-B04F-7CFF-F72C930027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1C04B-9F40-2A1A-F50F-DA0F5C55A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What is Log Analytics?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F5A746-CBCB-3C1C-FE97-97A5B2AB98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56237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Part of Azure Monitor - observability platform</a:t>
            </a:r>
          </a:p>
          <a:p>
            <a:r>
              <a:rPr lang="en-US" dirty="0"/>
              <a:t>Store Logs in central spot</a:t>
            </a:r>
          </a:p>
          <a:p>
            <a:r>
              <a:rPr lang="en-US" dirty="0"/>
              <a:t>Not in Log Stream</a:t>
            </a:r>
          </a:p>
          <a:p>
            <a:r>
              <a:rPr lang="en-US" dirty="0"/>
              <a:t>Query logs</a:t>
            </a:r>
          </a:p>
          <a:p>
            <a:r>
              <a:rPr lang="en-US" dirty="0"/>
              <a:t>SQL like syntax</a:t>
            </a:r>
          </a:p>
          <a:p>
            <a:r>
              <a:rPr lang="en-US" dirty="0"/>
              <a:t>Alert based on logs</a:t>
            </a:r>
          </a:p>
        </p:txBody>
      </p:sp>
    </p:spTree>
    <p:extLst>
      <p:ext uri="{BB962C8B-B14F-4D97-AF65-F5344CB8AC3E}">
        <p14:creationId xmlns:p14="http://schemas.microsoft.com/office/powerpoint/2010/main" val="2536980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Visual Studio Live! New York 2015">
  <a:themeElements>
    <a:clrScheme name="Live! 360 2016">
      <a:dk1>
        <a:srgbClr val="000000"/>
      </a:dk1>
      <a:lt1>
        <a:sysClr val="window" lastClr="FFFFFF"/>
      </a:lt1>
      <a:dk2>
        <a:srgbClr val="000000"/>
      </a:dk2>
      <a:lt2>
        <a:srgbClr val="EEECE1"/>
      </a:lt2>
      <a:accent1>
        <a:srgbClr val="000000"/>
      </a:accent1>
      <a:accent2>
        <a:srgbClr val="00B0F0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0000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Visual Studio Live! Redmond 2014 1">
        <a:dk1>
          <a:srgbClr val="303030"/>
        </a:dk1>
        <a:lt1>
          <a:srgbClr val="FFFFFF"/>
        </a:lt1>
        <a:dk2>
          <a:srgbClr val="000000"/>
        </a:dk2>
        <a:lt2>
          <a:srgbClr val="DEDEE0"/>
        </a:lt2>
        <a:accent1>
          <a:srgbClr val="AD0101"/>
        </a:accent1>
        <a:accent2>
          <a:srgbClr val="726056"/>
        </a:accent2>
        <a:accent3>
          <a:srgbClr val="AAAAAA"/>
        </a:accent3>
        <a:accent4>
          <a:srgbClr val="DADADA"/>
        </a:accent4>
        <a:accent5>
          <a:srgbClr val="D3AAAA"/>
        </a:accent5>
        <a:accent6>
          <a:srgbClr val="67564D"/>
        </a:accent6>
        <a:hlink>
          <a:srgbClr val="D26900"/>
        </a:hlink>
        <a:folHlink>
          <a:srgbClr val="D8924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isual Studio Live! Redmond 2014 2">
        <a:dk1>
          <a:srgbClr val="000000"/>
        </a:dk1>
        <a:lt1>
          <a:srgbClr val="FFFFFE"/>
        </a:lt1>
        <a:dk2>
          <a:srgbClr val="007397"/>
        </a:dk2>
        <a:lt2>
          <a:srgbClr val="636463"/>
        </a:lt2>
        <a:accent1>
          <a:srgbClr val="A01420"/>
        </a:accent1>
        <a:accent2>
          <a:srgbClr val="726056"/>
        </a:accent2>
        <a:accent3>
          <a:srgbClr val="FFFFFE"/>
        </a:accent3>
        <a:accent4>
          <a:srgbClr val="000000"/>
        </a:accent4>
        <a:accent5>
          <a:srgbClr val="CDAAAB"/>
        </a:accent5>
        <a:accent6>
          <a:srgbClr val="67564D"/>
        </a:accent6>
        <a:hlink>
          <a:srgbClr val="007397"/>
        </a:hlink>
        <a:folHlink>
          <a:srgbClr val="162F44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ive! 360 2018">
  <a:themeElements>
    <a:clrScheme name="Live! 360 2016">
      <a:dk1>
        <a:srgbClr val="000000"/>
      </a:dk1>
      <a:lt1>
        <a:sysClr val="window" lastClr="FFFFFF"/>
      </a:lt1>
      <a:dk2>
        <a:srgbClr val="000000"/>
      </a:dk2>
      <a:lt2>
        <a:srgbClr val="EEECE1"/>
      </a:lt2>
      <a:accent1>
        <a:srgbClr val="000000"/>
      </a:accent1>
      <a:accent2>
        <a:srgbClr val="00B0F0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0000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Visual Studio Live! Redmond 2014 1">
        <a:dk1>
          <a:srgbClr val="303030"/>
        </a:dk1>
        <a:lt1>
          <a:srgbClr val="FFFFFF"/>
        </a:lt1>
        <a:dk2>
          <a:srgbClr val="000000"/>
        </a:dk2>
        <a:lt2>
          <a:srgbClr val="DEDEE0"/>
        </a:lt2>
        <a:accent1>
          <a:srgbClr val="AD0101"/>
        </a:accent1>
        <a:accent2>
          <a:srgbClr val="726056"/>
        </a:accent2>
        <a:accent3>
          <a:srgbClr val="AAAAAA"/>
        </a:accent3>
        <a:accent4>
          <a:srgbClr val="DADADA"/>
        </a:accent4>
        <a:accent5>
          <a:srgbClr val="D3AAAA"/>
        </a:accent5>
        <a:accent6>
          <a:srgbClr val="67564D"/>
        </a:accent6>
        <a:hlink>
          <a:srgbClr val="D26900"/>
        </a:hlink>
        <a:folHlink>
          <a:srgbClr val="D8924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isual Studio Live! Redmond 2014 2">
        <a:dk1>
          <a:srgbClr val="000000"/>
        </a:dk1>
        <a:lt1>
          <a:srgbClr val="FFFFFE"/>
        </a:lt1>
        <a:dk2>
          <a:srgbClr val="007397"/>
        </a:dk2>
        <a:lt2>
          <a:srgbClr val="636463"/>
        </a:lt2>
        <a:accent1>
          <a:srgbClr val="A01420"/>
        </a:accent1>
        <a:accent2>
          <a:srgbClr val="726056"/>
        </a:accent2>
        <a:accent3>
          <a:srgbClr val="FFFFFE"/>
        </a:accent3>
        <a:accent4>
          <a:srgbClr val="000000"/>
        </a:accent4>
        <a:accent5>
          <a:srgbClr val="CDAAAB"/>
        </a:accent5>
        <a:accent6>
          <a:srgbClr val="67564D"/>
        </a:accent6>
        <a:hlink>
          <a:srgbClr val="007397"/>
        </a:hlink>
        <a:folHlink>
          <a:srgbClr val="162F44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12743</TotalTime>
  <Words>2650</Words>
  <Application>Microsoft Office PowerPoint</Application>
  <PresentationFormat>On-screen Show (16:9)</PresentationFormat>
  <Paragraphs>494</Paragraphs>
  <Slides>121</Slides>
  <Notes>99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121</vt:i4>
      </vt:variant>
    </vt:vector>
  </HeadingPairs>
  <TitlesOfParts>
    <vt:vector size="130" baseType="lpstr">
      <vt:lpstr>ＭＳ Ｐゴシック</vt:lpstr>
      <vt:lpstr>Arial</vt:lpstr>
      <vt:lpstr>Arial Bold</vt:lpstr>
      <vt:lpstr>Calibri</vt:lpstr>
      <vt:lpstr>Open Sans</vt:lpstr>
      <vt:lpstr>Slack-Lato</vt:lpstr>
      <vt:lpstr>Times New Roman</vt:lpstr>
      <vt:lpstr>Visual Studio Live! New York 2015</vt:lpstr>
      <vt:lpstr>Live! 360 2018</vt:lpstr>
      <vt:lpstr>PowerPoint Presentation</vt:lpstr>
      <vt:lpstr>What you need</vt:lpstr>
      <vt:lpstr>What we all need</vt:lpstr>
      <vt:lpstr>Audience</vt:lpstr>
      <vt:lpstr>Poll</vt:lpstr>
      <vt:lpstr>Agenda</vt:lpstr>
      <vt:lpstr>Goals</vt:lpstr>
      <vt:lpstr>Who am I?</vt:lpstr>
      <vt:lpstr>What are we building?</vt:lpstr>
      <vt:lpstr>Features of what we’re building</vt:lpstr>
      <vt:lpstr>Why is this important?</vt:lpstr>
      <vt:lpstr>Why is this important?</vt:lpstr>
      <vt:lpstr>PowerPoint Presentation</vt:lpstr>
      <vt:lpstr>PowerPoint Presentation</vt:lpstr>
      <vt:lpstr>Azure</vt:lpstr>
      <vt:lpstr>What is Azure?</vt:lpstr>
      <vt:lpstr>PowerPoint Presentation</vt:lpstr>
      <vt:lpstr>PowerPoint Presentation</vt:lpstr>
      <vt:lpstr>Subscriptions</vt:lpstr>
      <vt:lpstr>Resource Groups</vt:lpstr>
      <vt:lpstr>PowerPoint Presentation</vt:lpstr>
      <vt:lpstr>Questions?</vt:lpstr>
      <vt:lpstr>Azure App Service</vt:lpstr>
      <vt:lpstr>App Service</vt:lpstr>
      <vt:lpstr>App Service Plan</vt:lpstr>
      <vt:lpstr>$ an issue?</vt:lpstr>
      <vt:lpstr>PowerPoint Presentation</vt:lpstr>
      <vt:lpstr>PowerPoint Presentation</vt:lpstr>
      <vt:lpstr>PowerPoint Presentation</vt:lpstr>
      <vt:lpstr>PowerPoint Presentation</vt:lpstr>
      <vt:lpstr>Live Demo</vt:lpstr>
      <vt:lpstr>Questions?</vt:lpstr>
      <vt:lpstr>Bicep</vt:lpstr>
      <vt:lpstr>Infrastructure as Code (IAC)</vt:lpstr>
      <vt:lpstr>Without IAC</vt:lpstr>
      <vt:lpstr>What is Azure Bicep?</vt:lpstr>
      <vt:lpstr>What is Azure Bicep?</vt:lpstr>
      <vt:lpstr>What is Azure Bicep?</vt:lpstr>
      <vt:lpstr>PowerPoint Presentation</vt:lpstr>
      <vt:lpstr>PowerPoint Presentation</vt:lpstr>
      <vt:lpstr>PowerPoint Presentation</vt:lpstr>
      <vt:lpstr>dev.biccepparam file</vt:lpstr>
      <vt:lpstr>But how do I deploy it?</vt:lpstr>
      <vt:lpstr>Key Concepts – Quiz time!</vt:lpstr>
      <vt:lpstr>Benefits</vt:lpstr>
      <vt:lpstr>Additional Resources</vt:lpstr>
      <vt:lpstr>Live Demo</vt:lpstr>
      <vt:lpstr>Questions?</vt:lpstr>
      <vt:lpstr>First Hands On Lab coming up… …how do you want to run these? 1. I give you time to do alone then move on 2. We “Do It Live™️” together</vt:lpstr>
      <vt:lpstr>Break then Hands On for 40 minutes  Module 4: https://github.com/scottsauber/workshop-dotnet-azure-github-bicep  </vt:lpstr>
      <vt:lpstr>CI/CD Pipelines</vt:lpstr>
      <vt:lpstr>Continuous Integration</vt:lpstr>
      <vt:lpstr>Continuous Delivery</vt:lpstr>
      <vt:lpstr>Continuous Deployment</vt:lpstr>
      <vt:lpstr>Confident Green</vt:lpstr>
      <vt:lpstr>Before CI/CD</vt:lpstr>
      <vt:lpstr>After CI/CD</vt:lpstr>
      <vt:lpstr>What’s in a Pipeline?</vt:lpstr>
      <vt:lpstr>Questions?</vt:lpstr>
      <vt:lpstr>GitHub Actions</vt:lpstr>
      <vt:lpstr>What is GitHub Actions?</vt:lpstr>
      <vt:lpstr>GitHub Actions Concepts</vt:lpstr>
      <vt:lpstr>Example</vt:lpstr>
      <vt:lpstr>How do I reuse workflows?</vt:lpstr>
      <vt:lpstr>How do I reuse workflows?</vt:lpstr>
      <vt:lpstr>Consume reusable workflow</vt:lpstr>
      <vt:lpstr>Consume from another repo</vt:lpstr>
      <vt:lpstr>Live Demo</vt:lpstr>
      <vt:lpstr>Questions?</vt:lpstr>
      <vt:lpstr>Break then Hands On for 60 minutes Module 6: https://github.com/scottsauber/workshop-dotnet-azure-github-bicep</vt:lpstr>
      <vt:lpstr>Health Checks</vt:lpstr>
      <vt:lpstr>What are Health Checks?</vt:lpstr>
      <vt:lpstr>What are Health Checks?</vt:lpstr>
      <vt:lpstr>What do you check?</vt:lpstr>
      <vt:lpstr>PowerPoint Presentation</vt:lpstr>
      <vt:lpstr>Questions?</vt:lpstr>
      <vt:lpstr>Hands On for 15 minutes  Module 8: https://github.com/scottsauber/workshop-dotnet-azure-github-bicep</vt:lpstr>
      <vt:lpstr>Azure Key Vault</vt:lpstr>
      <vt:lpstr>What is Azure Key Vault</vt:lpstr>
      <vt:lpstr>Best Practices</vt:lpstr>
      <vt:lpstr>.NET Integration</vt:lpstr>
      <vt:lpstr>Managed Identities</vt:lpstr>
      <vt:lpstr>Access Policies for Key Vault</vt:lpstr>
      <vt:lpstr>Local Secret Management</vt:lpstr>
      <vt:lpstr>Key Vault for Local</vt:lpstr>
      <vt:lpstr>Live Demo</vt:lpstr>
      <vt:lpstr>Questions?</vt:lpstr>
      <vt:lpstr>Hands On for 30 minutes Module 9: https://github.com/scottsauber/workshop-dotnet-azure-github-bicep</vt:lpstr>
      <vt:lpstr>DefaultAzureCredential</vt:lpstr>
      <vt:lpstr>What is DefaultAzureCredential?</vt:lpstr>
      <vt:lpstr>What order does it try?</vt:lpstr>
      <vt:lpstr>Which ones do we use?</vt:lpstr>
      <vt:lpstr>What’s the problem?</vt:lpstr>
      <vt:lpstr>Solution</vt:lpstr>
      <vt:lpstr>Live Demo</vt:lpstr>
      <vt:lpstr>Questions?</vt:lpstr>
      <vt:lpstr>Break?</vt:lpstr>
      <vt:lpstr>Azure Log Analytics</vt:lpstr>
      <vt:lpstr>What is Log Analytics?</vt:lpstr>
      <vt:lpstr>PowerPoint Presentation</vt:lpstr>
      <vt:lpstr>PowerPoint Presentation</vt:lpstr>
      <vt:lpstr>Questions?</vt:lpstr>
      <vt:lpstr>Azure App Insights</vt:lpstr>
      <vt:lpstr>What is Application Insights?</vt:lpstr>
      <vt:lpstr>PowerPoint Presentation</vt:lpstr>
      <vt:lpstr>PowerPoint Presentation</vt:lpstr>
      <vt:lpstr>Questions?</vt:lpstr>
      <vt:lpstr>Live Demo</vt:lpstr>
      <vt:lpstr>Hands On for 30 minutes Module 13: https://github.com/scottsauber/workshop-dotnet-azure-github-bicep</vt:lpstr>
      <vt:lpstr>Takeaways</vt:lpstr>
      <vt:lpstr>Resources</vt:lpstr>
      <vt:lpstr>Live360 things to know</vt:lpstr>
      <vt:lpstr>Any other Questions?   ssauber@leantechniques.com @scottsauber on Twitter @scottsauber.com on Bluesky</vt:lpstr>
      <vt:lpstr>Session Survey</vt:lpstr>
      <vt:lpstr>THANK YOU!</vt:lpstr>
      <vt:lpstr>If we have time…</vt:lpstr>
      <vt:lpstr>Bonus: GitHub Environments</vt:lpstr>
      <vt:lpstr>Bonus PR Checks for Infra</vt:lpstr>
      <vt:lpstr>Bonus PR Checks for Infra</vt:lpstr>
      <vt:lpstr>PowerPoint Presentation</vt:lpstr>
      <vt:lpstr>THANK YOU! (for real this time)</vt:lpstr>
    </vt:vector>
  </TitlesOfParts>
  <Company>1105 Media Inc.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Brent Sutton</dc:creator>
  <cp:lastModifiedBy>Scott Sauber</cp:lastModifiedBy>
  <cp:revision>392</cp:revision>
  <dcterms:created xsi:type="dcterms:W3CDTF">2012-12-07T00:48:42Z</dcterms:created>
  <dcterms:modified xsi:type="dcterms:W3CDTF">2024-11-21T14:14:54Z</dcterms:modified>
</cp:coreProperties>
</file>